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81" r:id="rId2"/>
    <p:sldId id="257" r:id="rId3"/>
    <p:sldId id="283" r:id="rId4"/>
    <p:sldId id="282" r:id="rId5"/>
    <p:sldId id="289" r:id="rId6"/>
    <p:sldId id="290" r:id="rId7"/>
    <p:sldId id="259" r:id="rId8"/>
    <p:sldId id="291" r:id="rId9"/>
    <p:sldId id="293" r:id="rId10"/>
    <p:sldId id="294" r:id="rId11"/>
    <p:sldId id="295" r:id="rId12"/>
    <p:sldId id="296" r:id="rId13"/>
    <p:sldId id="297" r:id="rId14"/>
    <p:sldId id="256" r:id="rId15"/>
    <p:sldId id="287" r:id="rId16"/>
    <p:sldId id="288" r:id="rId17"/>
    <p:sldId id="292" r:id="rId18"/>
  </p:sldIdLst>
  <p:sldSz cx="9906000" cy="6858000" type="A4"/>
  <p:notesSz cx="6864350" cy="9996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orient="horz" pos="1117" userDrawn="1">
          <p15:clr>
            <a:srgbClr val="A4A3A4"/>
          </p15:clr>
        </p15:guide>
        <p15:guide id="4" orient="horz" pos="845" userDrawn="1">
          <p15:clr>
            <a:srgbClr val="A4A3A4"/>
          </p15:clr>
        </p15:guide>
        <p15:guide id="5" orient="horz" pos="4065" userDrawn="1">
          <p15:clr>
            <a:srgbClr val="A4A3A4"/>
          </p15:clr>
        </p15:guide>
        <p15:guide id="6" orient="horz" pos="16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882" y="114"/>
      </p:cViewPr>
      <p:guideLst>
        <p:guide orient="horz" pos="2160"/>
        <p:guide pos="3120"/>
        <p:guide orient="horz" pos="1117"/>
        <p:guide orient="horz" pos="845"/>
        <p:guide orient="horz" pos="4065"/>
        <p:guide orient="horz" pos="16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바이오차 대체시장 규모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4D7-4127-ADD0-601AFC2527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4D7-4127-ADD0-601AFC25272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4D7-4127-ADD0-601AFC25272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4D7-4127-ADD0-601AFC252725}"/>
              </c:ext>
            </c:extLst>
          </c:dPt>
          <c:cat>
            <c:strRef>
              <c:f>Sheet1!$A$2:$A$5</c:f>
              <c:strCache>
                <c:ptCount val="4"/>
                <c:pt idx="0">
                  <c:v>토양개량제시장</c:v>
                </c:pt>
                <c:pt idx="1">
                  <c:v>부산물비료시장</c:v>
                </c:pt>
                <c:pt idx="2">
                  <c:v>상토시장</c:v>
                </c:pt>
                <c:pt idx="3">
                  <c:v>화학비료시장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</c:v>
                </c:pt>
                <c:pt idx="1">
                  <c:v>35</c:v>
                </c:pt>
                <c:pt idx="2">
                  <c:v>13</c:v>
                </c:pt>
                <c:pt idx="3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4D7-4127-ADD0-601AFC2527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415813162489648E-2"/>
          <c:y val="0.79342064548556057"/>
          <c:w val="0.8999999786779429"/>
          <c:h val="0.181415384168296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ppleSDGothicNeoM00" panose="02000503000000000000" pitchFamily="2" charset="-127"/>
          <a:ea typeface="AppleSDGothicNeoM00" panose="02000503000000000000" pitchFamily="2" charset="-127"/>
        </a:defRPr>
      </a:pPr>
      <a:endParaRPr lang="ko-K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기후위기극복을 위한 바이오차 대체 시장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28-4E79-BF29-A32B429426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28-4E79-BF29-A32B429426A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428-4E79-BF29-A32B429426A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428-4E79-BF29-A32B429426AD}"/>
              </c:ext>
            </c:extLst>
          </c:dPt>
          <c:cat>
            <c:strRef>
              <c:f>Sheet1!$A$2:$A$5</c:f>
              <c:strCache>
                <c:ptCount val="4"/>
                <c:pt idx="0">
                  <c:v>토양개량제시장</c:v>
                </c:pt>
                <c:pt idx="1">
                  <c:v>부산물비료시장</c:v>
                </c:pt>
                <c:pt idx="2">
                  <c:v>상토시장</c:v>
                </c:pt>
                <c:pt idx="3">
                  <c:v>화학비료시장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50</c:v>
                </c:pt>
                <c:pt idx="2">
                  <c:v>12.5</c:v>
                </c:pt>
                <c:pt idx="3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428-4E79-BF29-A32B429426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ppleSDGothicNeoM00" panose="02000503000000000000" pitchFamily="2" charset="-127"/>
              <a:ea typeface="AppleSDGothicNeoM00" panose="02000503000000000000" pitchFamily="2" charset="-127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5C670ABD-A6D2-42D5-A89E-4C941CD89999}" type="datetimeFigureOut">
              <a:rPr lang="ko-KR" altLang="en-US" smtClean="0"/>
              <a:t>2022-05-30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1249363"/>
            <a:ext cx="487045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6435" y="4810810"/>
            <a:ext cx="5491480" cy="3936117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98079090-D191-4937-AD29-98595CAC00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6723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D3BDC-6E03-48BA-B815-CE786B2B5AFD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7136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95974BD1-7BDF-4BF6-B5D8-C435C2AAEF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6350" y="3667125"/>
            <a:ext cx="4819650" cy="3190875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87DC189E-FB4D-47E6-9A18-292A6BF6D3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867338"/>
            <a:ext cx="5343525" cy="299066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78B3B36-C0E4-4266-A5C3-892BB53730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28047"/>
          <a:stretch/>
        </p:blipFill>
        <p:spPr>
          <a:xfrm>
            <a:off x="0" y="-2"/>
            <a:ext cx="9906000" cy="3867340"/>
          </a:xfrm>
          <a:prstGeom prst="rect">
            <a:avLst/>
          </a:prstGeom>
        </p:spPr>
      </p:pic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23F3E5-5E19-489A-A3FF-F27C802EA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D005804-657E-4971-9B59-1C4508BC4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5AE7F901-1D53-4693-B794-B39215A3CC93}"/>
              </a:ext>
            </a:extLst>
          </p:cNvPr>
          <p:cNvSpPr/>
          <p:nvPr userDrawn="1"/>
        </p:nvSpPr>
        <p:spPr>
          <a:xfrm>
            <a:off x="-881448" y="-2"/>
            <a:ext cx="11664780" cy="6858002"/>
          </a:xfrm>
          <a:custGeom>
            <a:avLst/>
            <a:gdLst>
              <a:gd name="connsiteX0" fmla="*/ 3807099 w 12192000"/>
              <a:gd name="connsiteY0" fmla="*/ 6858001 h 6858002"/>
              <a:gd name="connsiteX1" fmla="*/ 8384903 w 12192000"/>
              <a:gd name="connsiteY1" fmla="*/ 6858001 h 6858002"/>
              <a:gd name="connsiteX2" fmla="*/ 8384902 w 12192000"/>
              <a:gd name="connsiteY2" fmla="*/ 6858002 h 6858002"/>
              <a:gd name="connsiteX3" fmla="*/ 3807101 w 12192000"/>
              <a:gd name="connsiteY3" fmla="*/ 6858002 h 6858002"/>
              <a:gd name="connsiteX4" fmla="*/ 6096001 w 12192000"/>
              <a:gd name="connsiteY4" fmla="*/ 1367633 h 6858002"/>
              <a:gd name="connsiteX5" fmla="*/ 8157370 w 12192000"/>
              <a:gd name="connsiteY5" fmla="*/ 3429002 h 6858002"/>
              <a:gd name="connsiteX6" fmla="*/ 6096001 w 12192000"/>
              <a:gd name="connsiteY6" fmla="*/ 5490371 h 6858002"/>
              <a:gd name="connsiteX7" fmla="*/ 4034632 w 12192000"/>
              <a:gd name="connsiteY7" fmla="*/ 3429002 h 6858002"/>
              <a:gd name="connsiteX8" fmla="*/ 6096001 w 12192000"/>
              <a:gd name="connsiteY8" fmla="*/ 1367633 h 6858002"/>
              <a:gd name="connsiteX9" fmla="*/ 9829801 w 12192000"/>
              <a:gd name="connsiteY9" fmla="*/ 0 h 6858002"/>
              <a:gd name="connsiteX10" fmla="*/ 12192000 w 12192000"/>
              <a:gd name="connsiteY10" fmla="*/ 0 h 6858002"/>
              <a:gd name="connsiteX11" fmla="*/ 12192000 w 12192000"/>
              <a:gd name="connsiteY11" fmla="*/ 6858001 h 6858002"/>
              <a:gd name="connsiteX12" fmla="*/ 8384903 w 12192000"/>
              <a:gd name="connsiteY12" fmla="*/ 6858001 h 6858002"/>
              <a:gd name="connsiteX13" fmla="*/ 8401063 w 12192000"/>
              <a:gd name="connsiteY13" fmla="*/ 6847641 h 6858002"/>
              <a:gd name="connsiteX14" fmla="*/ 10218739 w 12192000"/>
              <a:gd name="connsiteY14" fmla="*/ 3429002 h 6858002"/>
              <a:gd name="connsiteX15" fmla="*/ 8401063 w 12192000"/>
              <a:gd name="connsiteY15" fmla="*/ 10363 h 6858002"/>
              <a:gd name="connsiteX16" fmla="*/ 8384903 w 12192000"/>
              <a:gd name="connsiteY16" fmla="*/ 2 h 6858002"/>
              <a:gd name="connsiteX17" fmla="*/ 9829801 w 12192000"/>
              <a:gd name="connsiteY17" fmla="*/ 2 h 6858002"/>
              <a:gd name="connsiteX18" fmla="*/ 0 w 12192000"/>
              <a:gd name="connsiteY18" fmla="*/ 0 h 6858002"/>
              <a:gd name="connsiteX19" fmla="*/ 2527301 w 12192000"/>
              <a:gd name="connsiteY19" fmla="*/ 0 h 6858002"/>
              <a:gd name="connsiteX20" fmla="*/ 2527301 w 12192000"/>
              <a:gd name="connsiteY20" fmla="*/ 2 h 6858002"/>
              <a:gd name="connsiteX21" fmla="*/ 3807101 w 12192000"/>
              <a:gd name="connsiteY21" fmla="*/ 2 h 6858002"/>
              <a:gd name="connsiteX22" fmla="*/ 3790939 w 12192000"/>
              <a:gd name="connsiteY22" fmla="*/ 10363 h 6858002"/>
              <a:gd name="connsiteX23" fmla="*/ 1973263 w 12192000"/>
              <a:gd name="connsiteY23" fmla="*/ 3429002 h 6858002"/>
              <a:gd name="connsiteX24" fmla="*/ 3790939 w 12192000"/>
              <a:gd name="connsiteY24" fmla="*/ 6847641 h 6858002"/>
              <a:gd name="connsiteX25" fmla="*/ 3807099 w 12192000"/>
              <a:gd name="connsiteY25" fmla="*/ 6858001 h 6858002"/>
              <a:gd name="connsiteX26" fmla="*/ 0 w 12192000"/>
              <a:gd name="connsiteY26" fmla="*/ 6858001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192000" h="6858002">
                <a:moveTo>
                  <a:pt x="3807099" y="6858001"/>
                </a:moveTo>
                <a:lnTo>
                  <a:pt x="8384903" y="6858001"/>
                </a:lnTo>
                <a:lnTo>
                  <a:pt x="8384902" y="6858002"/>
                </a:lnTo>
                <a:lnTo>
                  <a:pt x="3807101" y="6858002"/>
                </a:lnTo>
                <a:close/>
                <a:moveTo>
                  <a:pt x="6096001" y="1367633"/>
                </a:moveTo>
                <a:cubicBezTo>
                  <a:pt x="7234464" y="1367633"/>
                  <a:pt x="8157370" y="2290539"/>
                  <a:pt x="8157370" y="3429002"/>
                </a:cubicBezTo>
                <a:cubicBezTo>
                  <a:pt x="8157370" y="4567465"/>
                  <a:pt x="7234464" y="5490371"/>
                  <a:pt x="6096001" y="5490371"/>
                </a:cubicBezTo>
                <a:cubicBezTo>
                  <a:pt x="4957538" y="5490371"/>
                  <a:pt x="4034632" y="4567465"/>
                  <a:pt x="4034632" y="3429002"/>
                </a:cubicBezTo>
                <a:cubicBezTo>
                  <a:pt x="4034632" y="2290539"/>
                  <a:pt x="4957538" y="1367633"/>
                  <a:pt x="6096001" y="1367633"/>
                </a:cubicBezTo>
                <a:close/>
                <a:moveTo>
                  <a:pt x="9829801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8384903" y="6858001"/>
                </a:lnTo>
                <a:lnTo>
                  <a:pt x="8401063" y="6847641"/>
                </a:lnTo>
                <a:cubicBezTo>
                  <a:pt x="9497718" y="6106755"/>
                  <a:pt x="10218739" y="4852080"/>
                  <a:pt x="10218739" y="3429002"/>
                </a:cubicBezTo>
                <a:cubicBezTo>
                  <a:pt x="10218739" y="2005924"/>
                  <a:pt x="9497718" y="751249"/>
                  <a:pt x="8401063" y="10363"/>
                </a:cubicBezTo>
                <a:lnTo>
                  <a:pt x="8384903" y="2"/>
                </a:lnTo>
                <a:lnTo>
                  <a:pt x="9829801" y="2"/>
                </a:lnTo>
                <a:close/>
                <a:moveTo>
                  <a:pt x="0" y="0"/>
                </a:moveTo>
                <a:lnTo>
                  <a:pt x="2527301" y="0"/>
                </a:lnTo>
                <a:lnTo>
                  <a:pt x="2527301" y="2"/>
                </a:lnTo>
                <a:lnTo>
                  <a:pt x="3807101" y="2"/>
                </a:lnTo>
                <a:lnTo>
                  <a:pt x="3790939" y="10363"/>
                </a:lnTo>
                <a:cubicBezTo>
                  <a:pt x="2694284" y="751249"/>
                  <a:pt x="1973263" y="2005924"/>
                  <a:pt x="1973263" y="3429002"/>
                </a:cubicBezTo>
                <a:cubicBezTo>
                  <a:pt x="1973263" y="4852080"/>
                  <a:pt x="2694284" y="6106755"/>
                  <a:pt x="3790939" y="6847641"/>
                </a:cubicBezTo>
                <a:lnTo>
                  <a:pt x="3807099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161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46903" y="6446969"/>
            <a:ext cx="2228850" cy="365125"/>
          </a:xfrm>
        </p:spPr>
        <p:txBody>
          <a:bodyPr/>
          <a:lstStyle/>
          <a:p>
            <a:fld id="{363E6CBB-1957-4D86-BBE8-EEE705966AD8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9BB01CDD-C75F-484D-A578-E20DC30C7C5C}"/>
              </a:ext>
            </a:extLst>
          </p:cNvPr>
          <p:cNvCxnSpPr/>
          <p:nvPr userDrawn="1"/>
        </p:nvCxnSpPr>
        <p:spPr>
          <a:xfrm>
            <a:off x="502508" y="889688"/>
            <a:ext cx="890510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810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  <p15:guide id="3" pos="285" userDrawn="1">
          <p15:clr>
            <a:srgbClr val="FBAE40"/>
          </p15:clr>
        </p15:guide>
        <p15:guide id="4" pos="595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E6CBB-1957-4D86-BBE8-EEE705966A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934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409177FB-C738-46E1-8881-A70B715A2F92}"/>
              </a:ext>
            </a:extLst>
          </p:cNvPr>
          <p:cNvSpPr txBox="1"/>
          <p:nvPr/>
        </p:nvSpPr>
        <p:spPr>
          <a:xfrm>
            <a:off x="1093138" y="2498966"/>
            <a:ext cx="769966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500" spc="-122" dirty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불가사리 액상비료</a:t>
            </a:r>
            <a:endParaRPr lang="en-US" altLang="ko-KR" sz="3900" spc="-122" dirty="0"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02638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E66314D9-8C21-8B29-0F65-3F1BFD63A65B}"/>
              </a:ext>
            </a:extLst>
          </p:cNvPr>
          <p:cNvSpPr txBox="1"/>
          <p:nvPr/>
        </p:nvSpPr>
        <p:spPr>
          <a:xfrm>
            <a:off x="527541" y="279920"/>
            <a:ext cx="1869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spc="-3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3. </a:t>
            </a:r>
            <a:r>
              <a:rPr lang="ko-KR" altLang="en-US" sz="2800" b="1" spc="-3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판매 전략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4A81230-00FE-82F9-490C-7300613C6FF5}"/>
              </a:ext>
            </a:extLst>
          </p:cNvPr>
          <p:cNvSpPr txBox="1"/>
          <p:nvPr/>
        </p:nvSpPr>
        <p:spPr>
          <a:xfrm>
            <a:off x="936189" y="1651517"/>
            <a:ext cx="8040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chemeClr val="accent5">
                    <a:lumMod val="50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[  </a:t>
            </a:r>
            <a:r>
              <a:rPr lang="ko-KR" altLang="en-US" sz="2400" spc="-150" dirty="0">
                <a:solidFill>
                  <a:schemeClr val="accent5">
                    <a:lumMod val="50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박람회 참석으로 제품 홍보 및 바이어 발굴  </a:t>
            </a:r>
            <a:r>
              <a:rPr lang="en-US" altLang="ko-KR" sz="2400" spc="-150" dirty="0">
                <a:solidFill>
                  <a:schemeClr val="accent5">
                    <a:lumMod val="50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]</a:t>
            </a:r>
            <a:endParaRPr lang="ko-KR" altLang="en-US" sz="2400" spc="-150" dirty="0">
              <a:solidFill>
                <a:schemeClr val="accent5">
                  <a:lumMod val="50000"/>
                </a:schemeClr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EFA9BBE-4B33-977C-CA88-8EFF073B83D3}"/>
              </a:ext>
            </a:extLst>
          </p:cNvPr>
          <p:cNvSpPr txBox="1"/>
          <p:nvPr/>
        </p:nvSpPr>
        <p:spPr>
          <a:xfrm>
            <a:off x="768610" y="1028065"/>
            <a:ext cx="2002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altLang="ko-KR" b="1" spc="-15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3-2. </a:t>
            </a:r>
            <a:r>
              <a:rPr lang="ko-KR" altLang="en-US" b="1" spc="-15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박람회 참석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E939D2-4090-05F4-05A3-674397503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6CBB-1957-4D86-BBE8-EEE705966AD8}" type="slidenum">
              <a:rPr lang="ko-KR" altLang="en-US" smtClean="0"/>
              <a:t>10</a:t>
            </a:fld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E1DC7B5-7F2F-7928-2CA0-E65EB106A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674" y="2320356"/>
            <a:ext cx="3672139" cy="201153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B1F7F97-885B-7E4B-E7B0-C48B448896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4369" y="2320355"/>
            <a:ext cx="3661712" cy="201153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60E8896-07A2-5F90-146A-CD113D7519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1288" y="4365139"/>
            <a:ext cx="3661712" cy="201153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5B8EA8A-728F-4EAF-EB3F-7168C506DB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4369" y="4365140"/>
            <a:ext cx="3661712" cy="201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24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E66314D9-8C21-8B29-0F65-3F1BFD63A65B}"/>
              </a:ext>
            </a:extLst>
          </p:cNvPr>
          <p:cNvSpPr txBox="1"/>
          <p:nvPr/>
        </p:nvSpPr>
        <p:spPr>
          <a:xfrm>
            <a:off x="527541" y="279920"/>
            <a:ext cx="1869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spc="-3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3. </a:t>
            </a:r>
            <a:r>
              <a:rPr lang="ko-KR" altLang="en-US" sz="2800" b="1" spc="-3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판매 전략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4A81230-00FE-82F9-490C-7300613C6FF5}"/>
              </a:ext>
            </a:extLst>
          </p:cNvPr>
          <p:cNvSpPr txBox="1"/>
          <p:nvPr/>
        </p:nvSpPr>
        <p:spPr>
          <a:xfrm>
            <a:off x="936189" y="1651517"/>
            <a:ext cx="8040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chemeClr val="accent5">
                    <a:lumMod val="50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[  </a:t>
            </a:r>
            <a:r>
              <a:rPr lang="ko-KR" altLang="en-US" sz="2400" spc="-150" dirty="0">
                <a:solidFill>
                  <a:schemeClr val="accent5">
                    <a:lumMod val="50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각 도를 대표하는 쇼핑몰 또는 관내 대표 쇼핑몰 입점을 통해 판매  </a:t>
            </a:r>
            <a:r>
              <a:rPr lang="en-US" altLang="ko-KR" sz="2400" spc="-150" dirty="0">
                <a:solidFill>
                  <a:schemeClr val="accent5">
                    <a:lumMod val="50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]</a:t>
            </a:r>
            <a:endParaRPr lang="ko-KR" altLang="en-US" sz="2400" spc="-150" dirty="0">
              <a:solidFill>
                <a:schemeClr val="accent5">
                  <a:lumMod val="50000"/>
                </a:schemeClr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EFA9BBE-4B33-977C-CA88-8EFF073B83D3}"/>
              </a:ext>
            </a:extLst>
          </p:cNvPr>
          <p:cNvSpPr txBox="1"/>
          <p:nvPr/>
        </p:nvSpPr>
        <p:spPr>
          <a:xfrm>
            <a:off x="768610" y="1028065"/>
            <a:ext cx="3671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altLang="ko-KR" b="1" spc="-15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3-3. </a:t>
            </a:r>
            <a:r>
              <a:rPr lang="ko-KR" altLang="en-US" b="1" spc="-15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지역 대표 온라인 사이트 입점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E939D2-4090-05F4-05A3-674397503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6CBB-1957-4D86-BBE8-EEE705966AD8}" type="slidenum">
              <a:rPr lang="ko-KR" altLang="en-US" smtClean="0"/>
              <a:t>11</a:t>
            </a:fld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0EDFF57-DF91-F798-6BD2-AA891D643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89" y="2872306"/>
            <a:ext cx="1638300" cy="141922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4FD0301-E315-9C97-13AC-0554888C8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361" y="3086591"/>
            <a:ext cx="1219200" cy="88582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8ABD6B9-D4F9-0150-B6D4-010250E08F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4209" y="4441309"/>
            <a:ext cx="2095500" cy="96202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2B14B9B-7C7B-8BB1-53D0-0CB3B58FE4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8714" y="5501151"/>
            <a:ext cx="2476500" cy="79057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7405169-CB86-D453-94BC-40EF8D6061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962" y="4425433"/>
            <a:ext cx="1581150" cy="781050"/>
          </a:xfrm>
          <a:prstGeom prst="rect">
            <a:avLst/>
          </a:prstGeom>
        </p:spPr>
      </p:pic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CEE67593-0D2A-CAE2-E0A4-605CD6640FE7}"/>
              </a:ext>
            </a:extLst>
          </p:cNvPr>
          <p:cNvCxnSpPr/>
          <p:nvPr/>
        </p:nvCxnSpPr>
        <p:spPr>
          <a:xfrm>
            <a:off x="4953000" y="2587286"/>
            <a:ext cx="0" cy="3876754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E8ADEB1C-0F27-9D3B-4023-B8FD931F028D}"/>
              </a:ext>
            </a:extLst>
          </p:cNvPr>
          <p:cNvGrpSpPr/>
          <p:nvPr/>
        </p:nvGrpSpPr>
        <p:grpSpPr>
          <a:xfrm>
            <a:off x="5284818" y="2704352"/>
            <a:ext cx="4093388" cy="3642543"/>
            <a:chOff x="5284818" y="2637848"/>
            <a:chExt cx="4093388" cy="3642543"/>
          </a:xfrm>
        </p:grpSpPr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9F133BEA-9CAD-467B-76B1-C95414C2F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84818" y="2637848"/>
              <a:ext cx="4093388" cy="3642543"/>
            </a:xfrm>
            <a:prstGeom prst="rect">
              <a:avLst/>
            </a:prstGeom>
          </p:spPr>
        </p:pic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42076D47-0B6C-4A76-2954-0BED440D2399}"/>
                </a:ext>
              </a:extLst>
            </p:cNvPr>
            <p:cNvSpPr/>
            <p:nvPr/>
          </p:nvSpPr>
          <p:spPr>
            <a:xfrm>
              <a:off x="5284818" y="2718262"/>
              <a:ext cx="766847" cy="1540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6063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E66314D9-8C21-8B29-0F65-3F1BFD63A65B}"/>
              </a:ext>
            </a:extLst>
          </p:cNvPr>
          <p:cNvSpPr txBox="1"/>
          <p:nvPr/>
        </p:nvSpPr>
        <p:spPr>
          <a:xfrm>
            <a:off x="527541" y="279920"/>
            <a:ext cx="1869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spc="-3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3. </a:t>
            </a:r>
            <a:r>
              <a:rPr lang="ko-KR" altLang="en-US" sz="2800" b="1" spc="-3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판매 전략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4A81230-00FE-82F9-490C-7300613C6FF5}"/>
              </a:ext>
            </a:extLst>
          </p:cNvPr>
          <p:cNvSpPr txBox="1"/>
          <p:nvPr/>
        </p:nvSpPr>
        <p:spPr>
          <a:xfrm>
            <a:off x="936189" y="1651517"/>
            <a:ext cx="8040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chemeClr val="accent5">
                    <a:lumMod val="50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[  </a:t>
            </a:r>
            <a:r>
              <a:rPr lang="ko-KR" altLang="en-US" sz="2400" spc="-150" dirty="0" err="1">
                <a:solidFill>
                  <a:schemeClr val="accent5">
                    <a:lumMod val="50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파워블로거</a:t>
            </a:r>
            <a:r>
              <a:rPr lang="ko-KR" altLang="en-US" sz="2400" spc="-150" dirty="0">
                <a:solidFill>
                  <a:schemeClr val="accent5">
                    <a:lumMod val="50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및 유투브 광고를 통해 홍보 실시  </a:t>
            </a:r>
            <a:r>
              <a:rPr lang="en-US" altLang="ko-KR" sz="2400" spc="-150" dirty="0">
                <a:solidFill>
                  <a:schemeClr val="accent5">
                    <a:lumMod val="50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]</a:t>
            </a:r>
            <a:endParaRPr lang="ko-KR" altLang="en-US" sz="2400" spc="-150" dirty="0">
              <a:solidFill>
                <a:schemeClr val="accent5">
                  <a:lumMod val="50000"/>
                </a:schemeClr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EFA9BBE-4B33-977C-CA88-8EFF073B83D3}"/>
              </a:ext>
            </a:extLst>
          </p:cNvPr>
          <p:cNvSpPr txBox="1"/>
          <p:nvPr/>
        </p:nvSpPr>
        <p:spPr>
          <a:xfrm>
            <a:off x="768610" y="1028065"/>
            <a:ext cx="339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altLang="ko-KR" b="1" spc="-15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3-4. </a:t>
            </a:r>
            <a:r>
              <a:rPr lang="ko-KR" altLang="en-US" b="1" spc="-150" dirty="0" err="1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파워블로거</a:t>
            </a:r>
            <a:r>
              <a:rPr lang="ko-KR" altLang="en-US" b="1" spc="-15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 및 유투브 홍보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E939D2-4090-05F4-05A3-674397503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7150" y="6453188"/>
            <a:ext cx="2228850" cy="365125"/>
          </a:xfrm>
        </p:spPr>
        <p:txBody>
          <a:bodyPr/>
          <a:lstStyle/>
          <a:p>
            <a:fld id="{363E6CBB-1957-4D86-BBE8-EEE705966AD8}" type="slidenum">
              <a:rPr lang="ko-KR" altLang="en-US" smtClean="0"/>
              <a:t>12</a:t>
            </a:fld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60778D1-CEC7-A594-908D-E01F3119C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89" y="2928539"/>
            <a:ext cx="3644124" cy="325522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FB89622-038E-3FD7-01C5-9FF24EF2C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75" y="3060726"/>
            <a:ext cx="2076450" cy="1495425"/>
          </a:xfrm>
          <a:prstGeom prst="rect">
            <a:avLst/>
          </a:prstGeom>
        </p:spPr>
      </p:pic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A580D40-0687-46BC-D9EC-9754D425737E}"/>
              </a:ext>
            </a:extLst>
          </p:cNvPr>
          <p:cNvCxnSpPr/>
          <p:nvPr/>
        </p:nvCxnSpPr>
        <p:spPr>
          <a:xfrm>
            <a:off x="4953000" y="2587286"/>
            <a:ext cx="0" cy="3876754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C3D92243-7B10-A8C3-F344-72E2587830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75" y="4656096"/>
            <a:ext cx="2076449" cy="14853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A957125-6113-14D6-0F91-B9F4614C23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7900" y="3052413"/>
            <a:ext cx="1813385" cy="310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66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E66314D9-8C21-8B29-0F65-3F1BFD63A65B}"/>
              </a:ext>
            </a:extLst>
          </p:cNvPr>
          <p:cNvSpPr txBox="1"/>
          <p:nvPr/>
        </p:nvSpPr>
        <p:spPr>
          <a:xfrm>
            <a:off x="527541" y="279920"/>
            <a:ext cx="1869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spc="-3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3. </a:t>
            </a:r>
            <a:r>
              <a:rPr lang="ko-KR" altLang="en-US" sz="2800" b="1" spc="-3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판매 전략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4A81230-00FE-82F9-490C-7300613C6FF5}"/>
              </a:ext>
            </a:extLst>
          </p:cNvPr>
          <p:cNvSpPr txBox="1"/>
          <p:nvPr/>
        </p:nvSpPr>
        <p:spPr>
          <a:xfrm>
            <a:off x="936189" y="1651517"/>
            <a:ext cx="8040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chemeClr val="accent5">
                    <a:lumMod val="50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[  </a:t>
            </a:r>
            <a:r>
              <a:rPr lang="ko-KR" altLang="en-US" sz="2400" spc="-150" dirty="0" err="1">
                <a:solidFill>
                  <a:schemeClr val="accent5">
                    <a:lumMod val="50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시범포</a:t>
            </a:r>
            <a:r>
              <a:rPr lang="ko-KR" altLang="en-US" sz="2400" spc="-150" dirty="0">
                <a:solidFill>
                  <a:schemeClr val="accent5">
                    <a:lumMod val="50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운영을 통해 제품의 우수성을 잠재고객이 직접 확인케 함  </a:t>
            </a:r>
            <a:r>
              <a:rPr lang="en-US" altLang="ko-KR" sz="2400" spc="-150" dirty="0">
                <a:solidFill>
                  <a:schemeClr val="accent5">
                    <a:lumMod val="50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]</a:t>
            </a:r>
            <a:endParaRPr lang="ko-KR" altLang="en-US" sz="2400" spc="-150" dirty="0">
              <a:solidFill>
                <a:schemeClr val="accent5">
                  <a:lumMod val="50000"/>
                </a:schemeClr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EFA9BBE-4B33-977C-CA88-8EFF073B83D3}"/>
              </a:ext>
            </a:extLst>
          </p:cNvPr>
          <p:cNvSpPr txBox="1"/>
          <p:nvPr/>
        </p:nvSpPr>
        <p:spPr>
          <a:xfrm>
            <a:off x="768610" y="1028065"/>
            <a:ext cx="2002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altLang="ko-KR" b="1" spc="-15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3-5. </a:t>
            </a:r>
            <a:r>
              <a:rPr lang="ko-KR" altLang="en-US" b="1" spc="-150" dirty="0" err="1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시범포</a:t>
            </a:r>
            <a:r>
              <a:rPr lang="ko-KR" altLang="en-US" b="1" spc="-15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 운영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E939D2-4090-05F4-05A3-674397503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7150" y="6453188"/>
            <a:ext cx="2228850" cy="365125"/>
          </a:xfrm>
        </p:spPr>
        <p:txBody>
          <a:bodyPr/>
          <a:lstStyle/>
          <a:p>
            <a:fld id="{363E6CBB-1957-4D86-BBE8-EEE705966AD8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11F899-7762-680B-E9D8-CBF45EECD81E}"/>
              </a:ext>
            </a:extLst>
          </p:cNvPr>
          <p:cNvSpPr txBox="1"/>
          <p:nvPr/>
        </p:nvSpPr>
        <p:spPr>
          <a:xfrm>
            <a:off x="1587731" y="2856958"/>
            <a:ext cx="3203526" cy="683232"/>
          </a:xfrm>
          <a:prstGeom prst="rect">
            <a:avLst/>
          </a:prstGeom>
          <a:solidFill>
            <a:sysClr val="window" lastClr="FFFFFF"/>
          </a:solidFill>
          <a:ln w="57150">
            <a:solidFill>
              <a:srgbClr val="464646">
                <a:lumMod val="20000"/>
                <a:lumOff val="80000"/>
              </a:srgbClr>
            </a:solidFill>
          </a:ln>
        </p:spPr>
        <p:txBody>
          <a:bodyPr wrap="none" lIns="90000" rtlCol="0" anchor="ctr">
            <a:noAutofit/>
          </a:bodyPr>
          <a:lstStyle/>
          <a:p>
            <a:pPr algn="ctr"/>
            <a:r>
              <a:rPr lang="ko-KR" altLang="en-US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제품의 우수성을 잠재고객에게 홍보</a:t>
            </a:r>
            <a:endParaRPr lang="en-US" altLang="ko-KR" sz="1400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8E8E50-65ED-B682-8DAE-3262D5F485F4}"/>
              </a:ext>
            </a:extLst>
          </p:cNvPr>
          <p:cNvSpPr txBox="1"/>
          <p:nvPr/>
        </p:nvSpPr>
        <p:spPr>
          <a:xfrm>
            <a:off x="1587731" y="3763767"/>
            <a:ext cx="3203526" cy="683232"/>
          </a:xfrm>
          <a:prstGeom prst="rect">
            <a:avLst/>
          </a:prstGeom>
          <a:solidFill>
            <a:sysClr val="window" lastClr="FFFFFF"/>
          </a:solidFill>
          <a:ln w="57150">
            <a:solidFill>
              <a:srgbClr val="464646">
                <a:lumMod val="20000"/>
                <a:lumOff val="80000"/>
              </a:srgbClr>
            </a:solidFill>
          </a:ln>
        </p:spPr>
        <p:txBody>
          <a:bodyPr wrap="none" lIns="90000" rtlCol="0" anchor="ctr">
            <a:noAutofit/>
          </a:bodyPr>
          <a:lstStyle/>
          <a:p>
            <a:pPr algn="ctr"/>
            <a:r>
              <a:rPr lang="ko-KR" altLang="en-US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유기농</a:t>
            </a:r>
            <a:r>
              <a:rPr lang="en-US" altLang="ko-KR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</a:t>
            </a:r>
            <a:r>
              <a:rPr lang="ko-KR" altLang="en-US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친환경 단체</a:t>
            </a:r>
            <a:r>
              <a:rPr lang="en-US" altLang="ko-KR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, </a:t>
            </a:r>
            <a:r>
              <a:rPr lang="ko-KR" altLang="en-US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작목반을 대상으로 </a:t>
            </a:r>
            <a:endParaRPr lang="en-US" altLang="ko-KR" sz="1400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algn="ctr"/>
            <a:r>
              <a:rPr lang="ko-KR" altLang="en-US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무상배포</a:t>
            </a:r>
            <a:endParaRPr lang="en-US" altLang="ko-KR" sz="1400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523806C-A9F0-625F-401A-8D573652E715}"/>
              </a:ext>
            </a:extLst>
          </p:cNvPr>
          <p:cNvSpPr txBox="1"/>
          <p:nvPr/>
        </p:nvSpPr>
        <p:spPr>
          <a:xfrm>
            <a:off x="1587731" y="5577386"/>
            <a:ext cx="3203526" cy="683232"/>
          </a:xfrm>
          <a:prstGeom prst="rect">
            <a:avLst/>
          </a:prstGeom>
          <a:solidFill>
            <a:sysClr val="window" lastClr="FFFFFF"/>
          </a:solidFill>
          <a:ln w="57150">
            <a:solidFill>
              <a:srgbClr val="464646">
                <a:lumMod val="20000"/>
                <a:lumOff val="80000"/>
              </a:srgbClr>
            </a:solidFill>
          </a:ln>
        </p:spPr>
        <p:txBody>
          <a:bodyPr wrap="none" lIns="90000" rtlCol="0" anchor="ctr">
            <a:noAutofit/>
          </a:bodyPr>
          <a:lstStyle/>
          <a:p>
            <a:pPr algn="ctr"/>
            <a:r>
              <a:rPr lang="ko-KR" altLang="en-US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불력 사용 전</a:t>
            </a:r>
            <a:r>
              <a:rPr lang="en-US" altLang="ko-KR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</a:t>
            </a:r>
            <a:r>
              <a:rPr lang="ko-KR" altLang="en-US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후 또는</a:t>
            </a:r>
            <a:r>
              <a:rPr lang="en-US" altLang="ko-KR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</a:t>
            </a:r>
            <a:r>
              <a:rPr lang="ko-KR" altLang="en-US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비교시험 등을 통한</a:t>
            </a:r>
            <a:endParaRPr lang="en-US" altLang="ko-KR" sz="1400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algn="ctr"/>
            <a:r>
              <a:rPr lang="ko-KR" altLang="en-US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제품의 우수성 인식 제고</a:t>
            </a:r>
            <a:endParaRPr lang="en-US" altLang="ko-KR" sz="1400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CA1969-3B31-0813-0E54-D5E788AF6DCA}"/>
              </a:ext>
            </a:extLst>
          </p:cNvPr>
          <p:cNvSpPr txBox="1"/>
          <p:nvPr/>
        </p:nvSpPr>
        <p:spPr>
          <a:xfrm>
            <a:off x="1587731" y="4670576"/>
            <a:ext cx="3203526" cy="683232"/>
          </a:xfrm>
          <a:prstGeom prst="rect">
            <a:avLst/>
          </a:prstGeom>
          <a:solidFill>
            <a:sysClr val="window" lastClr="FFFFFF"/>
          </a:solidFill>
          <a:ln w="57150">
            <a:solidFill>
              <a:srgbClr val="464646">
                <a:lumMod val="20000"/>
                <a:lumOff val="80000"/>
              </a:srgbClr>
            </a:solidFill>
          </a:ln>
        </p:spPr>
        <p:txBody>
          <a:bodyPr wrap="none" lIns="90000" rtlCol="0" anchor="ctr">
            <a:noAutofit/>
          </a:bodyPr>
          <a:lstStyle/>
          <a:p>
            <a:pPr algn="ctr"/>
            <a:r>
              <a:rPr lang="ko-KR" altLang="en-US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협</a:t>
            </a:r>
            <a:r>
              <a:rPr lang="en-US" altLang="ko-KR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</a:t>
            </a:r>
            <a:r>
              <a:rPr lang="ko-KR" altLang="en-US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단체 대표</a:t>
            </a:r>
            <a:r>
              <a:rPr lang="en-US" altLang="ko-KR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, </a:t>
            </a:r>
            <a:r>
              <a:rPr lang="ko-KR" altLang="en-US" sz="1400" dirty="0" err="1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작목반</a:t>
            </a:r>
            <a:r>
              <a:rPr lang="ko-KR" altLang="en-US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대표를 관리하는 </a:t>
            </a:r>
            <a:endParaRPr lang="en-US" altLang="ko-KR" sz="1400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algn="ctr"/>
            <a:r>
              <a:rPr lang="ko-KR" altLang="en-US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지자체 담당자 연계</a:t>
            </a:r>
            <a:endParaRPr lang="en-US" altLang="ko-KR" sz="1400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0F2759-F252-708F-AA9A-E6D1C86B2B09}"/>
              </a:ext>
            </a:extLst>
          </p:cNvPr>
          <p:cNvSpPr txBox="1"/>
          <p:nvPr/>
        </p:nvSpPr>
        <p:spPr>
          <a:xfrm>
            <a:off x="671589" y="2848647"/>
            <a:ext cx="796451" cy="6832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464646">
                <a:lumMod val="20000"/>
                <a:lumOff val="80000"/>
              </a:srgbClr>
            </a:solidFill>
          </a:ln>
        </p:spPr>
        <p:txBody>
          <a:bodyPr wrap="none" lIns="90000" rtlCol="0" anchor="ctr">
            <a:noAutofit/>
          </a:bodyPr>
          <a:lstStyle/>
          <a:p>
            <a:pPr algn="ctr"/>
            <a:r>
              <a:rPr lang="ko-KR" altLang="en-US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목적</a:t>
            </a:r>
            <a:endParaRPr lang="en-US" altLang="ko-KR" sz="1400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C0FB88-FC76-062C-8B29-697DA558CC85}"/>
              </a:ext>
            </a:extLst>
          </p:cNvPr>
          <p:cNvSpPr txBox="1"/>
          <p:nvPr/>
        </p:nvSpPr>
        <p:spPr>
          <a:xfrm>
            <a:off x="671589" y="3755456"/>
            <a:ext cx="796451" cy="6832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464646">
                <a:lumMod val="20000"/>
                <a:lumOff val="80000"/>
              </a:srgbClr>
            </a:solidFill>
          </a:ln>
        </p:spPr>
        <p:txBody>
          <a:bodyPr wrap="none" lIns="90000" rtlCol="0" anchor="ctr">
            <a:noAutofit/>
          </a:bodyPr>
          <a:lstStyle/>
          <a:p>
            <a:pPr algn="ctr"/>
            <a:r>
              <a:rPr lang="ko-KR" altLang="en-US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운영방법</a:t>
            </a:r>
            <a:endParaRPr lang="en-US" altLang="ko-KR" sz="1400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7BC407-24DC-7F69-EBE3-80E16817D7AD}"/>
              </a:ext>
            </a:extLst>
          </p:cNvPr>
          <p:cNvSpPr txBox="1"/>
          <p:nvPr/>
        </p:nvSpPr>
        <p:spPr>
          <a:xfrm>
            <a:off x="671589" y="5569075"/>
            <a:ext cx="796451" cy="6832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464646">
                <a:lumMod val="20000"/>
                <a:lumOff val="80000"/>
              </a:srgbClr>
            </a:solidFill>
          </a:ln>
        </p:spPr>
        <p:txBody>
          <a:bodyPr wrap="none" lIns="90000" rtlCol="0" anchor="ctr">
            <a:noAutofit/>
          </a:bodyPr>
          <a:lstStyle/>
          <a:p>
            <a:pPr algn="ctr"/>
            <a:r>
              <a:rPr lang="ko-KR" altLang="en-US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기대효과</a:t>
            </a:r>
            <a:endParaRPr lang="en-US" altLang="ko-KR" sz="1400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65670CA-78EB-C710-ABA6-05C226A86431}"/>
              </a:ext>
            </a:extLst>
          </p:cNvPr>
          <p:cNvSpPr txBox="1"/>
          <p:nvPr/>
        </p:nvSpPr>
        <p:spPr>
          <a:xfrm>
            <a:off x="671589" y="4662265"/>
            <a:ext cx="796451" cy="6832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464646">
                <a:lumMod val="20000"/>
                <a:lumOff val="80000"/>
              </a:srgbClr>
            </a:solidFill>
          </a:ln>
        </p:spPr>
        <p:txBody>
          <a:bodyPr wrap="none" lIns="90000" rtlCol="0" anchor="ctr">
            <a:noAutofit/>
          </a:bodyPr>
          <a:lstStyle/>
          <a:p>
            <a:pPr algn="ctr"/>
            <a:r>
              <a:rPr lang="ko-KR" altLang="en-US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배포방법</a:t>
            </a:r>
            <a:endParaRPr lang="en-US" altLang="ko-KR" sz="1400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57895811-BBD3-D8D1-49B9-649871819AB2}"/>
              </a:ext>
            </a:extLst>
          </p:cNvPr>
          <p:cNvCxnSpPr/>
          <p:nvPr/>
        </p:nvCxnSpPr>
        <p:spPr>
          <a:xfrm>
            <a:off x="4953000" y="2587286"/>
            <a:ext cx="0" cy="3876754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9" name="그림 8">
            <a:extLst>
              <a:ext uri="{FF2B5EF4-FFF2-40B4-BE49-F238E27FC236}">
                <a16:creationId xmlns:a16="http://schemas.microsoft.com/office/drawing/2014/main" id="{CA6F7D5C-61F9-ECF1-EEFE-699C97C81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744" y="2686860"/>
            <a:ext cx="4177630" cy="367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57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CBDE78-042F-A483-DE40-978658945170}"/>
              </a:ext>
            </a:extLst>
          </p:cNvPr>
          <p:cNvSpPr txBox="1"/>
          <p:nvPr/>
        </p:nvSpPr>
        <p:spPr>
          <a:xfrm>
            <a:off x="768610" y="1028065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altLang="ko-KR" b="1" spc="-15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4-1. </a:t>
            </a:r>
            <a:r>
              <a:rPr lang="ko-KR" altLang="en-US" b="1" spc="-15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개요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F2EAAA-43CA-AD7B-78B4-52C0F56E4856}"/>
              </a:ext>
            </a:extLst>
          </p:cNvPr>
          <p:cNvSpPr txBox="1"/>
          <p:nvPr/>
        </p:nvSpPr>
        <p:spPr>
          <a:xfrm>
            <a:off x="527541" y="279920"/>
            <a:ext cx="1869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spc="-3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4. </a:t>
            </a:r>
            <a:r>
              <a:rPr lang="ko-KR" altLang="en-US" sz="2800" b="1" spc="-3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회사 소개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E48DDD4-06C7-8205-7B50-F694121FA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296" y="1487199"/>
            <a:ext cx="5063571" cy="5152516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12C3B67-42E4-A4BC-5B57-F1C94E015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6CBB-1957-4D86-BBE8-EEE705966AD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4055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7B3E627B-FF15-44EF-AF54-59FA4357518B}"/>
              </a:ext>
            </a:extLst>
          </p:cNvPr>
          <p:cNvSpPr txBox="1">
            <a:spLocks/>
          </p:cNvSpPr>
          <p:nvPr/>
        </p:nvSpPr>
        <p:spPr>
          <a:xfrm>
            <a:off x="7608867" y="6491383"/>
            <a:ext cx="2228850" cy="296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222EA-9A02-475D-AC68-F5C51BAB774E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CBDE78-042F-A483-DE40-978658945170}"/>
              </a:ext>
            </a:extLst>
          </p:cNvPr>
          <p:cNvSpPr txBox="1"/>
          <p:nvPr/>
        </p:nvSpPr>
        <p:spPr>
          <a:xfrm>
            <a:off x="768610" y="1028065"/>
            <a:ext cx="179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altLang="ko-KR" b="1" spc="-15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4-2. </a:t>
            </a:r>
            <a:r>
              <a:rPr lang="ko-KR" altLang="en-US" b="1" spc="-15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수상 내역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F2EAAA-43CA-AD7B-78B4-52C0F56E4856}"/>
              </a:ext>
            </a:extLst>
          </p:cNvPr>
          <p:cNvSpPr txBox="1"/>
          <p:nvPr/>
        </p:nvSpPr>
        <p:spPr>
          <a:xfrm>
            <a:off x="527541" y="279920"/>
            <a:ext cx="1869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spc="-3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4. </a:t>
            </a:r>
            <a:r>
              <a:rPr lang="ko-KR" altLang="en-US" sz="2800" b="1" spc="-3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회사 소개</a:t>
            </a:r>
          </a:p>
        </p:txBody>
      </p: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84C045BB-30A9-F19D-00A0-C36FDD1F3C8E}"/>
              </a:ext>
            </a:extLst>
          </p:cNvPr>
          <p:cNvCxnSpPr/>
          <p:nvPr/>
        </p:nvCxnSpPr>
        <p:spPr>
          <a:xfrm>
            <a:off x="3805685" y="1853123"/>
            <a:ext cx="0" cy="4264429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6" name="그림 25">
            <a:extLst>
              <a:ext uri="{FF2B5EF4-FFF2-40B4-BE49-F238E27FC236}">
                <a16:creationId xmlns:a16="http://schemas.microsoft.com/office/drawing/2014/main" id="{72C49BA3-181B-B467-A18F-92FA8D0DF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663" y="2069282"/>
            <a:ext cx="2602281" cy="3699111"/>
          </a:xfrm>
          <a:prstGeom prst="rect">
            <a:avLst/>
          </a:prstGeom>
        </p:spPr>
      </p:pic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CE09256D-B33F-B344-F517-4E689C059B9B}"/>
              </a:ext>
            </a:extLst>
          </p:cNvPr>
          <p:cNvCxnSpPr/>
          <p:nvPr/>
        </p:nvCxnSpPr>
        <p:spPr>
          <a:xfrm>
            <a:off x="6607074" y="1856679"/>
            <a:ext cx="0" cy="4264429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9" name="그림 28">
            <a:extLst>
              <a:ext uri="{FF2B5EF4-FFF2-40B4-BE49-F238E27FC236}">
                <a16:creationId xmlns:a16="http://schemas.microsoft.com/office/drawing/2014/main" id="{67B9B5E2-BEBF-1E75-1B9B-2EFFF0A44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610" y="1921471"/>
            <a:ext cx="2672177" cy="3752876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34432527-991B-A176-7B08-1AD8A921A1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5229" y="1921471"/>
            <a:ext cx="2593095" cy="378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55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7B3E627B-FF15-44EF-AF54-59FA4357518B}"/>
              </a:ext>
            </a:extLst>
          </p:cNvPr>
          <p:cNvSpPr txBox="1">
            <a:spLocks/>
          </p:cNvSpPr>
          <p:nvPr/>
        </p:nvSpPr>
        <p:spPr>
          <a:xfrm>
            <a:off x="7608867" y="6491383"/>
            <a:ext cx="2228850" cy="296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222EA-9A02-475D-AC68-F5C51BAB774E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CBDE78-042F-A483-DE40-978658945170}"/>
              </a:ext>
            </a:extLst>
          </p:cNvPr>
          <p:cNvSpPr txBox="1"/>
          <p:nvPr/>
        </p:nvSpPr>
        <p:spPr>
          <a:xfrm>
            <a:off x="768610" y="1028065"/>
            <a:ext cx="179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altLang="ko-KR" b="1" spc="-15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4-3. </a:t>
            </a:r>
            <a:r>
              <a:rPr lang="ko-KR" altLang="en-US" b="1" spc="-15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언론 기사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F2EAAA-43CA-AD7B-78B4-52C0F56E4856}"/>
              </a:ext>
            </a:extLst>
          </p:cNvPr>
          <p:cNvSpPr txBox="1"/>
          <p:nvPr/>
        </p:nvSpPr>
        <p:spPr>
          <a:xfrm>
            <a:off x="527541" y="279920"/>
            <a:ext cx="1869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spc="-3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4. </a:t>
            </a:r>
            <a:r>
              <a:rPr lang="ko-KR" altLang="en-US" sz="2800" b="1" spc="-3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회사 소개</a:t>
            </a:r>
          </a:p>
        </p:txBody>
      </p: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84C045BB-30A9-F19D-00A0-C36FDD1F3C8E}"/>
              </a:ext>
            </a:extLst>
          </p:cNvPr>
          <p:cNvCxnSpPr/>
          <p:nvPr/>
        </p:nvCxnSpPr>
        <p:spPr>
          <a:xfrm>
            <a:off x="4931752" y="1773238"/>
            <a:ext cx="0" cy="4264429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B3B6DCDD-F968-5AE2-BB69-9FD6F87EF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256" y="1748953"/>
            <a:ext cx="3095625" cy="433387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5F95C60-B36F-6667-1E26-E64217976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6624" y="1748954"/>
            <a:ext cx="3261960" cy="426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34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EF3589A-1606-9E93-5114-2C14DF192F5A}"/>
              </a:ext>
            </a:extLst>
          </p:cNvPr>
          <p:cNvSpPr/>
          <p:nvPr/>
        </p:nvSpPr>
        <p:spPr>
          <a:xfrm>
            <a:off x="207818" y="606829"/>
            <a:ext cx="9451571" cy="7346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B36A6D33-09F3-0D7E-50DB-D94CE91F8F81}"/>
              </a:ext>
            </a:extLst>
          </p:cNvPr>
          <p:cNvSpPr/>
          <p:nvPr/>
        </p:nvSpPr>
        <p:spPr>
          <a:xfrm>
            <a:off x="1061245" y="2600325"/>
            <a:ext cx="7811215" cy="7346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0" dirty="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감사합니다</a:t>
            </a:r>
            <a:r>
              <a:rPr lang="en-US" altLang="ko-KR" sz="8000" dirty="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.</a:t>
            </a:r>
            <a:endParaRPr lang="ko-KR" altLang="en-US" sz="8000" dirty="0">
              <a:solidFill>
                <a:schemeClr val="tx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1297132-E4BF-E4AD-175B-5DC603D84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6CBB-1957-4D86-BBE8-EEE705966AD8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0064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B18CC1-1896-4D7E-849B-D6A5CCC37D19}"/>
              </a:ext>
            </a:extLst>
          </p:cNvPr>
          <p:cNvSpPr txBox="1"/>
          <p:nvPr/>
        </p:nvSpPr>
        <p:spPr>
          <a:xfrm>
            <a:off x="527541" y="279920"/>
            <a:ext cx="1869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spc="-3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1. </a:t>
            </a:r>
            <a:r>
              <a:rPr lang="ko-KR" altLang="en-US" sz="2800" b="1" spc="-3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제품 소개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FE4B8-9030-477C-AD54-19574F5EFF01}"/>
              </a:ext>
            </a:extLst>
          </p:cNvPr>
          <p:cNvSpPr txBox="1"/>
          <p:nvPr/>
        </p:nvSpPr>
        <p:spPr>
          <a:xfrm>
            <a:off x="1301682" y="1659829"/>
            <a:ext cx="7309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chemeClr val="accent5">
                    <a:lumMod val="50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[  </a:t>
            </a:r>
            <a:r>
              <a:rPr lang="ko-KR" altLang="en-US" sz="2400" spc="-150" dirty="0">
                <a:solidFill>
                  <a:schemeClr val="accent5">
                    <a:lumMod val="50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생태계 및 양식장 파괴의 주범인 불가사리를 이용한 천연 비료 </a:t>
            </a:r>
            <a:r>
              <a:rPr lang="en-US" altLang="ko-KR" sz="2400" spc="-150" dirty="0">
                <a:solidFill>
                  <a:schemeClr val="accent5">
                    <a:lumMod val="50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]</a:t>
            </a:r>
            <a:endParaRPr lang="ko-KR" altLang="en-US" sz="2400" spc="-150" dirty="0">
              <a:solidFill>
                <a:schemeClr val="accent5">
                  <a:lumMod val="50000"/>
                </a:schemeClr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1401AA00-E2B2-4A04-2CC2-BFBF1C6668D5}"/>
              </a:ext>
            </a:extLst>
          </p:cNvPr>
          <p:cNvGrpSpPr/>
          <p:nvPr/>
        </p:nvGrpSpPr>
        <p:grpSpPr>
          <a:xfrm>
            <a:off x="952014" y="2595018"/>
            <a:ext cx="8001972" cy="972583"/>
            <a:chOff x="1064568" y="5894524"/>
            <a:chExt cx="8001972" cy="803787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BF3C7554-BD6A-E291-56CD-BB3B031390AF}"/>
                </a:ext>
              </a:extLst>
            </p:cNvPr>
            <p:cNvGrpSpPr/>
            <p:nvPr/>
          </p:nvGrpSpPr>
          <p:grpSpPr>
            <a:xfrm>
              <a:off x="1064568" y="5898308"/>
              <a:ext cx="1515274" cy="797848"/>
              <a:chOff x="537119" y="5909801"/>
              <a:chExt cx="1179906" cy="797848"/>
            </a:xfrm>
          </p:grpSpPr>
          <p:sp>
            <p:nvSpPr>
              <p:cNvPr id="15" name="타원 14">
                <a:extLst>
                  <a:ext uri="{FF2B5EF4-FFF2-40B4-BE49-F238E27FC236}">
                    <a16:creationId xmlns:a16="http://schemas.microsoft.com/office/drawing/2014/main" id="{4B22C63E-C05B-42A4-637D-B231264E5E12}"/>
                  </a:ext>
                </a:extLst>
              </p:cNvPr>
              <p:cNvSpPr/>
              <p:nvPr/>
            </p:nvSpPr>
            <p:spPr>
              <a:xfrm>
                <a:off x="537119" y="5909801"/>
                <a:ext cx="720080" cy="797848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  <p:sp>
            <p:nvSpPr>
              <p:cNvPr id="16" name="평행 사변형 15">
                <a:extLst>
                  <a:ext uri="{FF2B5EF4-FFF2-40B4-BE49-F238E27FC236}">
                    <a16:creationId xmlns:a16="http://schemas.microsoft.com/office/drawing/2014/main" id="{ED8B7447-093C-3088-F728-FE0BAE6F4C4A}"/>
                  </a:ext>
                </a:extLst>
              </p:cNvPr>
              <p:cNvSpPr/>
              <p:nvPr/>
            </p:nvSpPr>
            <p:spPr>
              <a:xfrm flipH="1">
                <a:off x="920552" y="5909801"/>
                <a:ext cx="796473" cy="797848"/>
              </a:xfrm>
              <a:prstGeom prst="parallelogram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47466A60-AE5F-A3FF-0F76-CF3DEEC14CD2}"/>
                  </a:ext>
                </a:extLst>
              </p:cNvPr>
              <p:cNvSpPr/>
              <p:nvPr/>
            </p:nvSpPr>
            <p:spPr>
              <a:xfrm>
                <a:off x="920552" y="5909801"/>
                <a:ext cx="576064" cy="7978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</p:grp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1A009EDD-0799-B902-312D-3152110EF50B}"/>
                </a:ext>
              </a:extLst>
            </p:cNvPr>
            <p:cNvGrpSpPr/>
            <p:nvPr/>
          </p:nvGrpSpPr>
          <p:grpSpPr>
            <a:xfrm>
              <a:off x="2478163" y="5898308"/>
              <a:ext cx="6507285" cy="800003"/>
              <a:chOff x="2478163" y="5898308"/>
              <a:chExt cx="6507285" cy="800003"/>
            </a:xfrm>
          </p:grpSpPr>
          <p:sp>
            <p:nvSpPr>
              <p:cNvPr id="12" name="평행 사변형 11">
                <a:extLst>
                  <a:ext uri="{FF2B5EF4-FFF2-40B4-BE49-F238E27FC236}">
                    <a16:creationId xmlns:a16="http://schemas.microsoft.com/office/drawing/2014/main" id="{EADA3E2B-CD02-BBA7-81D0-A9C1EEACCA6E}"/>
                  </a:ext>
                </a:extLst>
              </p:cNvPr>
              <p:cNvSpPr/>
              <p:nvPr/>
            </p:nvSpPr>
            <p:spPr>
              <a:xfrm flipH="1">
                <a:off x="2478163" y="5898308"/>
                <a:ext cx="6147132" cy="797848"/>
              </a:xfrm>
              <a:prstGeom prst="parallelogram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108000" rtlCol="0" anchor="ctr"/>
              <a:lstStyle/>
              <a:p>
                <a:pPr algn="ctr"/>
                <a:endParaRPr lang="ko-KR" altLang="en-US" sz="1600" dirty="0"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  <p:sp>
            <p:nvSpPr>
              <p:cNvPr id="13" name="타원 12">
                <a:extLst>
                  <a:ext uri="{FF2B5EF4-FFF2-40B4-BE49-F238E27FC236}">
                    <a16:creationId xmlns:a16="http://schemas.microsoft.com/office/drawing/2014/main" id="{847B3D03-6DA7-BF6D-0B96-3F8A5894CFF1}"/>
                  </a:ext>
                </a:extLst>
              </p:cNvPr>
              <p:cNvSpPr/>
              <p:nvPr/>
            </p:nvSpPr>
            <p:spPr>
              <a:xfrm>
                <a:off x="8265368" y="5898308"/>
                <a:ext cx="720080" cy="79784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7A7C65E4-FFC4-320D-7CCB-9E89698C81F1}"/>
                  </a:ext>
                </a:extLst>
              </p:cNvPr>
              <p:cNvSpPr/>
              <p:nvPr/>
            </p:nvSpPr>
            <p:spPr>
              <a:xfrm>
                <a:off x="8083989" y="5900463"/>
                <a:ext cx="576064" cy="79784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</p:grpSp>
        <p:sp>
          <p:nvSpPr>
            <p:cNvPr id="10" name="Rectangle 37">
              <a:extLst>
                <a:ext uri="{FF2B5EF4-FFF2-40B4-BE49-F238E27FC236}">
                  <a16:creationId xmlns:a16="http://schemas.microsoft.com/office/drawing/2014/main" id="{1F6FD53A-6AA6-9816-9912-E710571A5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554" y="5894524"/>
              <a:ext cx="6804986" cy="79784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540000" bIns="108000" anchor="ctr"/>
            <a:lstStyle>
              <a:lvl1pPr marL="180975" indent="-180975" eaLnBrk="0" hangingPunct="0">
                <a:tabLst>
                  <a:tab pos="2695575" algn="r"/>
                </a:tabLst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eaLnBrk="0" hangingPunct="0">
                <a:tabLst>
                  <a:tab pos="2695575" algn="r"/>
                </a:tabLst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eaLnBrk="0" hangingPunct="0">
                <a:tabLst>
                  <a:tab pos="2695575" algn="r"/>
                </a:tabLst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eaLnBrk="0" hangingPunct="0">
                <a:tabLst>
                  <a:tab pos="2695575" algn="r"/>
                </a:tabLst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eaLnBrk="0" hangingPunct="0">
                <a:tabLst>
                  <a:tab pos="2695575" algn="r"/>
                </a:tabLst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5575" algn="r"/>
                </a:tabLst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5575" algn="r"/>
                </a:tabLst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5575" algn="r"/>
                </a:tabLst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5575" algn="r"/>
                </a:tabLst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indent="0" eaLnBrk="1" hangingPunct="1">
                <a:lnSpc>
                  <a:spcPct val="150000"/>
                </a:lnSpc>
              </a:pPr>
              <a:r>
                <a:rPr lang="ko-KR" altLang="en-US" sz="1600" i="0" dirty="0">
                  <a:solidFill>
                    <a:schemeClr val="accent1">
                      <a:lumMod val="50000"/>
                    </a:schemeClr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불가사리는 무분별한 바다생물 섭생으로 인해 생태계 파괴 주범으로 인식되고 있음</a:t>
              </a:r>
              <a:endParaRPr lang="en-US" altLang="ko-KR" sz="1600" i="0" dirty="0">
                <a:solidFill>
                  <a:schemeClr val="accent1">
                    <a:lumMod val="50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endParaRPr>
            </a:p>
          </p:txBody>
        </p:sp>
        <p:sp>
          <p:nvSpPr>
            <p:cNvPr id="11" name="Rectangle 40">
              <a:extLst>
                <a:ext uri="{FF2B5EF4-FFF2-40B4-BE49-F238E27FC236}">
                  <a16:creationId xmlns:a16="http://schemas.microsoft.com/office/drawing/2014/main" id="{BE11E425-D4E9-5D06-45DC-2B98D0AE1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642" y="5984104"/>
              <a:ext cx="1299887" cy="659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EB7E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C92D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rgbClr val="C0C0C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eaLnBrk="0" hangingPunct="0"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eaLnBrk="0" hangingPunct="0"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eaLnBrk="0" hangingPunct="0"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eaLnBrk="0" hangingPunct="0"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algn="ctr" eaLnBrk="1" hangingPunct="1"/>
              <a:r>
                <a:rPr lang="ko-KR" altLang="en-US" sz="1600" i="0" dirty="0">
                  <a:solidFill>
                    <a:srgbClr val="FFFFFF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환경 파괴</a:t>
              </a:r>
              <a:endParaRPr lang="en-US" altLang="ko-KR" sz="1600" i="0" dirty="0">
                <a:solidFill>
                  <a:srgbClr val="FFFFFF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5799E627-94D6-F958-2ACE-1D7C06BDD64C}"/>
              </a:ext>
            </a:extLst>
          </p:cNvPr>
          <p:cNvGrpSpPr/>
          <p:nvPr/>
        </p:nvGrpSpPr>
        <p:grpSpPr>
          <a:xfrm>
            <a:off x="952014" y="3884505"/>
            <a:ext cx="8001972" cy="972583"/>
            <a:chOff x="1064568" y="5894524"/>
            <a:chExt cx="8001972" cy="803787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A812039E-5477-C712-AE57-003040DADCFB}"/>
                </a:ext>
              </a:extLst>
            </p:cNvPr>
            <p:cNvGrpSpPr/>
            <p:nvPr/>
          </p:nvGrpSpPr>
          <p:grpSpPr>
            <a:xfrm>
              <a:off x="1064568" y="5898308"/>
              <a:ext cx="1515274" cy="797848"/>
              <a:chOff x="537119" y="5909801"/>
              <a:chExt cx="1179906" cy="797848"/>
            </a:xfrm>
          </p:grpSpPr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01B21781-A7DB-51D5-120E-CA7668D3B166}"/>
                  </a:ext>
                </a:extLst>
              </p:cNvPr>
              <p:cNvSpPr/>
              <p:nvPr/>
            </p:nvSpPr>
            <p:spPr>
              <a:xfrm>
                <a:off x="537119" y="5909801"/>
                <a:ext cx="720080" cy="797848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  <p:sp>
            <p:nvSpPr>
              <p:cNvPr id="27" name="평행 사변형 26">
                <a:extLst>
                  <a:ext uri="{FF2B5EF4-FFF2-40B4-BE49-F238E27FC236}">
                    <a16:creationId xmlns:a16="http://schemas.microsoft.com/office/drawing/2014/main" id="{020BB6D7-BC07-E9CD-0F11-BDFF7A8894AE}"/>
                  </a:ext>
                </a:extLst>
              </p:cNvPr>
              <p:cNvSpPr/>
              <p:nvPr/>
            </p:nvSpPr>
            <p:spPr>
              <a:xfrm flipH="1">
                <a:off x="920552" y="5909801"/>
                <a:ext cx="796473" cy="797848"/>
              </a:xfrm>
              <a:prstGeom prst="parallelogram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  <p:sp>
            <p:nvSpPr>
              <p:cNvPr id="28" name="직사각형 27">
                <a:extLst>
                  <a:ext uri="{FF2B5EF4-FFF2-40B4-BE49-F238E27FC236}">
                    <a16:creationId xmlns:a16="http://schemas.microsoft.com/office/drawing/2014/main" id="{0DE76862-955C-690F-562F-47FC42E49C55}"/>
                  </a:ext>
                </a:extLst>
              </p:cNvPr>
              <p:cNvSpPr/>
              <p:nvPr/>
            </p:nvSpPr>
            <p:spPr>
              <a:xfrm>
                <a:off x="920552" y="5909801"/>
                <a:ext cx="576064" cy="7978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</p:grp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612DCE07-C89A-8169-C1D2-5AD11B93DC30}"/>
                </a:ext>
              </a:extLst>
            </p:cNvPr>
            <p:cNvGrpSpPr/>
            <p:nvPr/>
          </p:nvGrpSpPr>
          <p:grpSpPr>
            <a:xfrm>
              <a:off x="2478163" y="5898308"/>
              <a:ext cx="6507285" cy="800003"/>
              <a:chOff x="2478163" y="5898308"/>
              <a:chExt cx="6507285" cy="800003"/>
            </a:xfrm>
          </p:grpSpPr>
          <p:sp>
            <p:nvSpPr>
              <p:cNvPr id="23" name="평행 사변형 22">
                <a:extLst>
                  <a:ext uri="{FF2B5EF4-FFF2-40B4-BE49-F238E27FC236}">
                    <a16:creationId xmlns:a16="http://schemas.microsoft.com/office/drawing/2014/main" id="{738748CE-2D06-1D39-3BB5-FAF09B52AF52}"/>
                  </a:ext>
                </a:extLst>
              </p:cNvPr>
              <p:cNvSpPr/>
              <p:nvPr/>
            </p:nvSpPr>
            <p:spPr>
              <a:xfrm flipH="1">
                <a:off x="2478163" y="5898308"/>
                <a:ext cx="6147132" cy="797848"/>
              </a:xfrm>
              <a:prstGeom prst="parallelogram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108000" rtlCol="0" anchor="ctr"/>
              <a:lstStyle/>
              <a:p>
                <a:pPr algn="ctr"/>
                <a:endParaRPr lang="ko-KR" altLang="en-US" sz="1600" dirty="0"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  <p:sp>
            <p:nvSpPr>
              <p:cNvPr id="24" name="타원 23">
                <a:extLst>
                  <a:ext uri="{FF2B5EF4-FFF2-40B4-BE49-F238E27FC236}">
                    <a16:creationId xmlns:a16="http://schemas.microsoft.com/office/drawing/2014/main" id="{C4B15FF9-B792-A10D-8C79-1D56B53F3A54}"/>
                  </a:ext>
                </a:extLst>
              </p:cNvPr>
              <p:cNvSpPr/>
              <p:nvPr/>
            </p:nvSpPr>
            <p:spPr>
              <a:xfrm>
                <a:off x="8265368" y="5898308"/>
                <a:ext cx="720080" cy="79784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1E03CEC0-BFDB-E5C0-4E21-40ADBFD322B0}"/>
                  </a:ext>
                </a:extLst>
              </p:cNvPr>
              <p:cNvSpPr/>
              <p:nvPr/>
            </p:nvSpPr>
            <p:spPr>
              <a:xfrm>
                <a:off x="8083989" y="5900463"/>
                <a:ext cx="576064" cy="79784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</p:grpSp>
        <p:sp>
          <p:nvSpPr>
            <p:cNvPr id="21" name="Rectangle 37">
              <a:extLst>
                <a:ext uri="{FF2B5EF4-FFF2-40B4-BE49-F238E27FC236}">
                  <a16:creationId xmlns:a16="http://schemas.microsoft.com/office/drawing/2014/main" id="{90D1AF02-C15C-EC29-E719-634BE80CA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554" y="5894524"/>
              <a:ext cx="6804986" cy="79784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540000" bIns="108000" anchor="ctr"/>
            <a:lstStyle>
              <a:lvl1pPr marL="180975" indent="-180975" eaLnBrk="0" hangingPunct="0">
                <a:tabLst>
                  <a:tab pos="2695575" algn="r"/>
                </a:tabLst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eaLnBrk="0" hangingPunct="0">
                <a:tabLst>
                  <a:tab pos="2695575" algn="r"/>
                </a:tabLst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eaLnBrk="0" hangingPunct="0">
                <a:tabLst>
                  <a:tab pos="2695575" algn="r"/>
                </a:tabLst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eaLnBrk="0" hangingPunct="0">
                <a:tabLst>
                  <a:tab pos="2695575" algn="r"/>
                </a:tabLst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eaLnBrk="0" hangingPunct="0">
                <a:tabLst>
                  <a:tab pos="2695575" algn="r"/>
                </a:tabLst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5575" algn="r"/>
                </a:tabLst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5575" algn="r"/>
                </a:tabLst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5575" algn="r"/>
                </a:tabLst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5575" algn="r"/>
                </a:tabLst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indent="0" eaLnBrk="1" hangingPunct="1">
                <a:lnSpc>
                  <a:spcPct val="150000"/>
                </a:lnSpc>
              </a:pPr>
              <a:r>
                <a:rPr lang="ko-KR" altLang="en-US" sz="1600" i="0" dirty="0">
                  <a:solidFill>
                    <a:schemeClr val="accent1">
                      <a:lumMod val="50000"/>
                    </a:schemeClr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막대한 정부자금이 투입되어 불가사리 퇴치에 힘쓰고 있지만 효과는 미미</a:t>
              </a:r>
              <a:endParaRPr lang="en-US" altLang="ko-KR" sz="1600" i="0" dirty="0">
                <a:solidFill>
                  <a:schemeClr val="accent1">
                    <a:lumMod val="50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endParaRPr>
            </a:p>
          </p:txBody>
        </p:sp>
        <p:sp>
          <p:nvSpPr>
            <p:cNvPr id="22" name="Rectangle 40">
              <a:extLst>
                <a:ext uri="{FF2B5EF4-FFF2-40B4-BE49-F238E27FC236}">
                  <a16:creationId xmlns:a16="http://schemas.microsoft.com/office/drawing/2014/main" id="{6E8FA6F0-8C7B-A7D0-AB69-4DBF20155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642" y="5984104"/>
              <a:ext cx="1299887" cy="659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EB7E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C92D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rgbClr val="C0C0C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eaLnBrk="0" hangingPunct="0"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eaLnBrk="0" hangingPunct="0"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eaLnBrk="0" hangingPunct="0"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eaLnBrk="0" hangingPunct="0"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algn="ctr" eaLnBrk="1" hangingPunct="1"/>
              <a:r>
                <a:rPr lang="ko-KR" altLang="en-US" sz="1600" i="0" dirty="0">
                  <a:solidFill>
                    <a:srgbClr val="FFFFFF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예산 낭비</a:t>
              </a:r>
              <a:endParaRPr lang="en-US" altLang="ko-KR" sz="1600" i="0" dirty="0">
                <a:solidFill>
                  <a:srgbClr val="FFFFFF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6F0D16C1-3BF8-676E-481F-CB4D87CDFBEA}"/>
              </a:ext>
            </a:extLst>
          </p:cNvPr>
          <p:cNvGrpSpPr/>
          <p:nvPr/>
        </p:nvGrpSpPr>
        <p:grpSpPr>
          <a:xfrm>
            <a:off x="952014" y="5173993"/>
            <a:ext cx="8001972" cy="972583"/>
            <a:chOff x="1064568" y="5894524"/>
            <a:chExt cx="8001972" cy="803787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40B5D052-397C-5B93-AF4E-7F79B69CF4EA}"/>
                </a:ext>
              </a:extLst>
            </p:cNvPr>
            <p:cNvGrpSpPr/>
            <p:nvPr/>
          </p:nvGrpSpPr>
          <p:grpSpPr>
            <a:xfrm>
              <a:off x="1064568" y="5898308"/>
              <a:ext cx="1515274" cy="797848"/>
              <a:chOff x="537119" y="5909801"/>
              <a:chExt cx="1179906" cy="797848"/>
            </a:xfrm>
          </p:grpSpPr>
          <p:sp>
            <p:nvSpPr>
              <p:cNvPr id="37" name="타원 36">
                <a:extLst>
                  <a:ext uri="{FF2B5EF4-FFF2-40B4-BE49-F238E27FC236}">
                    <a16:creationId xmlns:a16="http://schemas.microsoft.com/office/drawing/2014/main" id="{54B80E71-00F4-A717-17AB-850133F80F77}"/>
                  </a:ext>
                </a:extLst>
              </p:cNvPr>
              <p:cNvSpPr/>
              <p:nvPr/>
            </p:nvSpPr>
            <p:spPr>
              <a:xfrm>
                <a:off x="537119" y="5909801"/>
                <a:ext cx="720080" cy="7978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  <p:sp>
            <p:nvSpPr>
              <p:cNvPr id="38" name="평행 사변형 37">
                <a:extLst>
                  <a:ext uri="{FF2B5EF4-FFF2-40B4-BE49-F238E27FC236}">
                    <a16:creationId xmlns:a16="http://schemas.microsoft.com/office/drawing/2014/main" id="{13603797-BE90-20AB-68FE-788F45F19F58}"/>
                  </a:ext>
                </a:extLst>
              </p:cNvPr>
              <p:cNvSpPr/>
              <p:nvPr/>
            </p:nvSpPr>
            <p:spPr>
              <a:xfrm flipH="1">
                <a:off x="920552" y="5909801"/>
                <a:ext cx="796473" cy="797848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D16C855B-7170-0C1D-484E-F7795C34660B}"/>
                  </a:ext>
                </a:extLst>
              </p:cNvPr>
              <p:cNvSpPr/>
              <p:nvPr/>
            </p:nvSpPr>
            <p:spPr>
              <a:xfrm>
                <a:off x="920552" y="5909801"/>
                <a:ext cx="576064" cy="79784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</p:grp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A2783049-DD82-DDE9-1B5C-9A932D71BCDF}"/>
                </a:ext>
              </a:extLst>
            </p:cNvPr>
            <p:cNvGrpSpPr/>
            <p:nvPr/>
          </p:nvGrpSpPr>
          <p:grpSpPr>
            <a:xfrm>
              <a:off x="2478163" y="5898308"/>
              <a:ext cx="6507285" cy="800003"/>
              <a:chOff x="2478163" y="5898308"/>
              <a:chExt cx="6507285" cy="800003"/>
            </a:xfrm>
          </p:grpSpPr>
          <p:sp>
            <p:nvSpPr>
              <p:cNvPr id="34" name="평행 사변형 33">
                <a:extLst>
                  <a:ext uri="{FF2B5EF4-FFF2-40B4-BE49-F238E27FC236}">
                    <a16:creationId xmlns:a16="http://schemas.microsoft.com/office/drawing/2014/main" id="{55EBCA3E-901D-5FBF-C0D5-B63C90FF4BC2}"/>
                  </a:ext>
                </a:extLst>
              </p:cNvPr>
              <p:cNvSpPr/>
              <p:nvPr/>
            </p:nvSpPr>
            <p:spPr>
              <a:xfrm flipH="1">
                <a:off x="2478163" y="5898308"/>
                <a:ext cx="6147132" cy="797848"/>
              </a:xfrm>
              <a:prstGeom prst="parallelogram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108000" rtlCol="0" anchor="ctr"/>
              <a:lstStyle/>
              <a:p>
                <a:pPr algn="ctr"/>
                <a:endParaRPr lang="ko-KR" altLang="en-US" sz="1600" dirty="0"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  <p:sp>
            <p:nvSpPr>
              <p:cNvPr id="35" name="타원 34">
                <a:extLst>
                  <a:ext uri="{FF2B5EF4-FFF2-40B4-BE49-F238E27FC236}">
                    <a16:creationId xmlns:a16="http://schemas.microsoft.com/office/drawing/2014/main" id="{C58D2D38-32B5-98E1-34C2-ADD42933BA87}"/>
                  </a:ext>
                </a:extLst>
              </p:cNvPr>
              <p:cNvSpPr/>
              <p:nvPr/>
            </p:nvSpPr>
            <p:spPr>
              <a:xfrm>
                <a:off x="8265368" y="5898308"/>
                <a:ext cx="720080" cy="79784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EDB51DBE-272C-F95C-A7B3-6F85DBD97BF5}"/>
                  </a:ext>
                </a:extLst>
              </p:cNvPr>
              <p:cNvSpPr/>
              <p:nvPr/>
            </p:nvSpPr>
            <p:spPr>
              <a:xfrm>
                <a:off x="8083989" y="5900463"/>
                <a:ext cx="576064" cy="79784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</p:grpSp>
        <p:sp>
          <p:nvSpPr>
            <p:cNvPr id="32" name="Rectangle 37">
              <a:extLst>
                <a:ext uri="{FF2B5EF4-FFF2-40B4-BE49-F238E27FC236}">
                  <a16:creationId xmlns:a16="http://schemas.microsoft.com/office/drawing/2014/main" id="{F136C1AB-1AEC-9D60-664D-79B073013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554" y="5894524"/>
              <a:ext cx="6804986" cy="79784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540000" bIns="108000" anchor="ctr"/>
            <a:lstStyle>
              <a:lvl1pPr marL="180975" indent="-180975" eaLnBrk="0" hangingPunct="0">
                <a:tabLst>
                  <a:tab pos="2695575" algn="r"/>
                </a:tabLst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eaLnBrk="0" hangingPunct="0">
                <a:tabLst>
                  <a:tab pos="2695575" algn="r"/>
                </a:tabLst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eaLnBrk="0" hangingPunct="0">
                <a:tabLst>
                  <a:tab pos="2695575" algn="r"/>
                </a:tabLst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eaLnBrk="0" hangingPunct="0">
                <a:tabLst>
                  <a:tab pos="2695575" algn="r"/>
                </a:tabLst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eaLnBrk="0" hangingPunct="0">
                <a:tabLst>
                  <a:tab pos="2695575" algn="r"/>
                </a:tabLst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5575" algn="r"/>
                </a:tabLst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5575" algn="r"/>
                </a:tabLst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5575" algn="r"/>
                </a:tabLst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95575" algn="r"/>
                </a:tabLst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indent="0" eaLnBrk="1" hangingPunct="1">
                <a:lnSpc>
                  <a:spcPct val="150000"/>
                </a:lnSpc>
              </a:pPr>
              <a:r>
                <a:rPr lang="ko-KR" altLang="en-US" sz="1600" i="0" dirty="0">
                  <a:solidFill>
                    <a:schemeClr val="accent1">
                      <a:lumMod val="50000"/>
                    </a:schemeClr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정부 예산도 절감하고</a:t>
              </a:r>
              <a:r>
                <a:rPr lang="en-US" altLang="ko-KR" sz="1600" i="0" dirty="0">
                  <a:solidFill>
                    <a:schemeClr val="accent1">
                      <a:lumMod val="50000"/>
                    </a:schemeClr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, </a:t>
              </a:r>
              <a:r>
                <a:rPr lang="ko-KR" altLang="en-US" sz="1600" i="0" dirty="0">
                  <a:solidFill>
                    <a:schemeClr val="accent1">
                      <a:lumMod val="50000"/>
                    </a:schemeClr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생태계 복원에 도움을 주는 천연 불가사리 비료를 개발</a:t>
              </a:r>
              <a:endParaRPr lang="en-US" altLang="ko-KR" sz="1600" i="0" dirty="0">
                <a:solidFill>
                  <a:schemeClr val="accent1">
                    <a:lumMod val="50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endParaRPr>
            </a:p>
          </p:txBody>
        </p:sp>
        <p:sp>
          <p:nvSpPr>
            <p:cNvPr id="33" name="Rectangle 40">
              <a:extLst>
                <a:ext uri="{FF2B5EF4-FFF2-40B4-BE49-F238E27FC236}">
                  <a16:creationId xmlns:a16="http://schemas.microsoft.com/office/drawing/2014/main" id="{A7516B57-7108-839E-FA2F-B17518498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642" y="5984104"/>
              <a:ext cx="1299887" cy="659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EB7E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C92D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rgbClr val="C0C0C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eaLnBrk="0" hangingPunct="0"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eaLnBrk="0" hangingPunct="0"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eaLnBrk="0" hangingPunct="0"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eaLnBrk="0" hangingPunct="0"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i="1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algn="ctr" eaLnBrk="1" hangingPunct="1"/>
              <a:r>
                <a:rPr lang="ko-KR" altLang="en-US" sz="1600" i="0" dirty="0">
                  <a:solidFill>
                    <a:srgbClr val="FFFFFF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제품 개발</a:t>
              </a:r>
              <a:endParaRPr lang="en-US" altLang="ko-KR" sz="1600" i="0" dirty="0">
                <a:solidFill>
                  <a:srgbClr val="FFFFFF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ECC760D7-04BE-2C2F-49C1-F942C3022F16}"/>
              </a:ext>
            </a:extLst>
          </p:cNvPr>
          <p:cNvSpPr txBox="1"/>
          <p:nvPr/>
        </p:nvSpPr>
        <p:spPr>
          <a:xfrm>
            <a:off x="768610" y="1028065"/>
            <a:ext cx="179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altLang="ko-KR" b="1" spc="-15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1-1. </a:t>
            </a:r>
            <a:r>
              <a:rPr lang="ko-KR" altLang="en-US" b="1" spc="-15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개발 배경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F24BA57-FEEF-CB93-8D77-E19F971F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6CBB-1957-4D86-BBE8-EEE705966AD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6253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B18CC1-1896-4D7E-849B-D6A5CCC37D19}"/>
              </a:ext>
            </a:extLst>
          </p:cNvPr>
          <p:cNvSpPr txBox="1"/>
          <p:nvPr/>
        </p:nvSpPr>
        <p:spPr>
          <a:xfrm>
            <a:off x="527541" y="279920"/>
            <a:ext cx="1869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spc="-3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1. </a:t>
            </a:r>
            <a:r>
              <a:rPr lang="ko-KR" altLang="en-US" sz="2800" b="1" spc="-3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제품 소개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CC760D7-04BE-2C2F-49C1-F942C3022F16}"/>
              </a:ext>
            </a:extLst>
          </p:cNvPr>
          <p:cNvSpPr txBox="1"/>
          <p:nvPr/>
        </p:nvSpPr>
        <p:spPr>
          <a:xfrm>
            <a:off x="768610" y="1028065"/>
            <a:ext cx="2002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altLang="ko-KR" b="1" spc="-15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1-2. </a:t>
            </a:r>
            <a:r>
              <a:rPr lang="ko-KR" altLang="en-US" b="1" spc="-15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제품 이미지</a:t>
            </a:r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1B2F039F-A53D-1D0D-F761-0E4766BFF5AD}"/>
              </a:ext>
            </a:extLst>
          </p:cNvPr>
          <p:cNvGrpSpPr/>
          <p:nvPr/>
        </p:nvGrpSpPr>
        <p:grpSpPr>
          <a:xfrm>
            <a:off x="885511" y="1855743"/>
            <a:ext cx="4067489" cy="4597445"/>
            <a:chOff x="4688415" y="2242248"/>
            <a:chExt cx="4067489" cy="4597445"/>
          </a:xfrm>
        </p:grpSpPr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07D4AD7D-D37C-957E-2E1F-76D87EA22E30}"/>
                </a:ext>
              </a:extLst>
            </p:cNvPr>
            <p:cNvSpPr/>
            <p:nvPr/>
          </p:nvSpPr>
          <p:spPr>
            <a:xfrm>
              <a:off x="4688415" y="2242248"/>
              <a:ext cx="4067489" cy="4597445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8288" indent="-179388">
                <a:buFont typeface="Wingdings" panose="05000000000000000000" pitchFamily="2" charset="2"/>
                <a:buChar char="§"/>
              </a:pPr>
              <a:endParaRPr lang="ko-KR" altLang="en-US" sz="1200" dirty="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endParaRPr>
            </a:p>
          </p:txBody>
        </p: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D5B8C2B6-5BDA-1A5F-C185-C4020455ABED}"/>
                </a:ext>
              </a:extLst>
            </p:cNvPr>
            <p:cNvGrpSpPr/>
            <p:nvPr/>
          </p:nvGrpSpPr>
          <p:grpSpPr>
            <a:xfrm>
              <a:off x="5988445" y="2249559"/>
              <a:ext cx="1484169" cy="275740"/>
              <a:chOff x="1840047" y="2215736"/>
              <a:chExt cx="1420847" cy="324000"/>
            </a:xfrm>
          </p:grpSpPr>
          <p:sp>
            <p:nvSpPr>
              <p:cNvPr id="44" name="양쪽 모서리가 둥근 사각형 7">
                <a:extLst>
                  <a:ext uri="{FF2B5EF4-FFF2-40B4-BE49-F238E27FC236}">
                    <a16:creationId xmlns:a16="http://schemas.microsoft.com/office/drawing/2014/main" id="{A6A5118E-FB84-5F63-8719-B6B63BE40CF1}"/>
                  </a:ext>
                </a:extLst>
              </p:cNvPr>
              <p:cNvSpPr/>
              <p:nvPr/>
            </p:nvSpPr>
            <p:spPr bwMode="auto">
              <a:xfrm rot="10800000">
                <a:off x="1840047" y="2215736"/>
                <a:ext cx="1420847" cy="324000"/>
              </a:xfrm>
              <a:custGeom>
                <a:avLst/>
                <a:gdLst/>
                <a:ahLst/>
                <a:cxnLst/>
                <a:rect l="l" t="t" r="r" b="b"/>
                <a:pathLst>
                  <a:path w="3350285" h="324000">
                    <a:moveTo>
                      <a:pt x="3350285" y="324000"/>
                    </a:moveTo>
                    <a:lnTo>
                      <a:pt x="3210585" y="324000"/>
                    </a:lnTo>
                    <a:lnTo>
                      <a:pt x="3210585" y="323999"/>
                    </a:lnTo>
                    <a:lnTo>
                      <a:pt x="3020729" y="323999"/>
                    </a:lnTo>
                    <a:lnTo>
                      <a:pt x="3020729" y="324000"/>
                    </a:lnTo>
                    <a:lnTo>
                      <a:pt x="2881029" y="324000"/>
                    </a:lnTo>
                    <a:lnTo>
                      <a:pt x="2881029" y="323999"/>
                    </a:lnTo>
                    <a:lnTo>
                      <a:pt x="2693851" y="323999"/>
                    </a:lnTo>
                    <a:lnTo>
                      <a:pt x="2693851" y="324000"/>
                    </a:lnTo>
                    <a:lnTo>
                      <a:pt x="2554151" y="324000"/>
                    </a:lnTo>
                    <a:lnTo>
                      <a:pt x="2554151" y="323999"/>
                    </a:lnTo>
                    <a:lnTo>
                      <a:pt x="2364295" y="323999"/>
                    </a:lnTo>
                    <a:lnTo>
                      <a:pt x="2364295" y="324000"/>
                    </a:lnTo>
                    <a:lnTo>
                      <a:pt x="2224595" y="324000"/>
                    </a:lnTo>
                    <a:lnTo>
                      <a:pt x="2224595" y="323999"/>
                    </a:lnTo>
                    <a:lnTo>
                      <a:pt x="1125691" y="323999"/>
                    </a:lnTo>
                    <a:lnTo>
                      <a:pt x="1125691" y="324000"/>
                    </a:lnTo>
                    <a:lnTo>
                      <a:pt x="985990" y="324000"/>
                    </a:lnTo>
                    <a:lnTo>
                      <a:pt x="985991" y="323999"/>
                    </a:lnTo>
                    <a:lnTo>
                      <a:pt x="796136" y="323999"/>
                    </a:lnTo>
                    <a:lnTo>
                      <a:pt x="796136" y="324000"/>
                    </a:lnTo>
                    <a:lnTo>
                      <a:pt x="656434" y="324000"/>
                    </a:lnTo>
                    <a:lnTo>
                      <a:pt x="656435" y="323999"/>
                    </a:lnTo>
                    <a:lnTo>
                      <a:pt x="469257" y="323999"/>
                    </a:lnTo>
                    <a:lnTo>
                      <a:pt x="469257" y="324000"/>
                    </a:lnTo>
                    <a:lnTo>
                      <a:pt x="329556" y="324000"/>
                    </a:lnTo>
                    <a:lnTo>
                      <a:pt x="329557" y="323999"/>
                    </a:lnTo>
                    <a:lnTo>
                      <a:pt x="139702" y="323999"/>
                    </a:lnTo>
                    <a:lnTo>
                      <a:pt x="139702" y="324000"/>
                    </a:lnTo>
                    <a:lnTo>
                      <a:pt x="0" y="324000"/>
                    </a:lnTo>
                    <a:lnTo>
                      <a:pt x="108902" y="89884"/>
                    </a:lnTo>
                    <a:cubicBezTo>
                      <a:pt x="139702" y="34480"/>
                      <a:pt x="170403" y="0"/>
                      <a:pt x="223475" y="0"/>
                    </a:cubicBezTo>
                    <a:lnTo>
                      <a:pt x="553031" y="0"/>
                    </a:lnTo>
                    <a:lnTo>
                      <a:pt x="879909" y="0"/>
                    </a:lnTo>
                    <a:lnTo>
                      <a:pt x="1209465" y="0"/>
                    </a:lnTo>
                    <a:lnTo>
                      <a:pt x="2140818" y="0"/>
                    </a:lnTo>
                    <a:lnTo>
                      <a:pt x="2470374" y="0"/>
                    </a:lnTo>
                    <a:lnTo>
                      <a:pt x="2797252" y="0"/>
                    </a:lnTo>
                    <a:lnTo>
                      <a:pt x="3126808" y="0"/>
                    </a:lnTo>
                    <a:cubicBezTo>
                      <a:pt x="3179880" y="0"/>
                      <a:pt x="3222900" y="40243"/>
                      <a:pt x="3253700" y="89884"/>
                    </a:cubicBezTo>
                    <a:close/>
                  </a:path>
                </a:pathLst>
              </a:custGeom>
              <a:solidFill>
                <a:srgbClr val="3690CE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1400" kern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  <p:sp>
            <p:nvSpPr>
              <p:cNvPr id="45" name="직사각형 17">
                <a:extLst>
                  <a:ext uri="{FF2B5EF4-FFF2-40B4-BE49-F238E27FC236}">
                    <a16:creationId xmlns:a16="http://schemas.microsoft.com/office/drawing/2014/main" id="{47B50BAD-ADEA-3B67-C4D5-CC39C074C2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5432" y="2257742"/>
                <a:ext cx="951459" cy="253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ko-KR" altLang="en-US" sz="1400" kern="0" dirty="0">
                    <a:ln>
                      <a:solidFill>
                        <a:prstClr val="white">
                          <a:alpha val="0"/>
                        </a:prstClr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oPub돋움체 Bold" panose="00000800000000000000" pitchFamily="2" charset="-127"/>
                    <a:ea typeface="KoPub돋움체 Bold" panose="00000800000000000000" pitchFamily="2" charset="-127"/>
                  </a:rPr>
                  <a:t>시판중인 제품</a:t>
                </a:r>
                <a:endParaRPr lang="en-US" altLang="ko-KR" sz="1400" kern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</p:grp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FF2AB23D-A6C3-27C2-8B01-8E0D5D2D3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26" y="2433013"/>
            <a:ext cx="3687794" cy="3901798"/>
          </a:xfrm>
          <a:prstGeom prst="rect">
            <a:avLst/>
          </a:prstGeom>
        </p:spPr>
      </p:pic>
      <p:grpSp>
        <p:nvGrpSpPr>
          <p:cNvPr id="46" name="그룹 45">
            <a:extLst>
              <a:ext uri="{FF2B5EF4-FFF2-40B4-BE49-F238E27FC236}">
                <a16:creationId xmlns:a16="http://schemas.microsoft.com/office/drawing/2014/main" id="{DEC615EF-73F1-D997-7329-76AA7A768859}"/>
              </a:ext>
            </a:extLst>
          </p:cNvPr>
          <p:cNvGrpSpPr/>
          <p:nvPr/>
        </p:nvGrpSpPr>
        <p:grpSpPr>
          <a:xfrm>
            <a:off x="5033562" y="1855743"/>
            <a:ext cx="4318256" cy="4597445"/>
            <a:chOff x="4688415" y="2242248"/>
            <a:chExt cx="4067489" cy="4216831"/>
          </a:xfrm>
        </p:grpSpPr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0B0E53C9-F55E-951B-E6A7-76706286D256}"/>
                </a:ext>
              </a:extLst>
            </p:cNvPr>
            <p:cNvSpPr/>
            <p:nvPr/>
          </p:nvSpPr>
          <p:spPr>
            <a:xfrm>
              <a:off x="4688415" y="2242248"/>
              <a:ext cx="4067489" cy="4216831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8288" indent="-179388">
                <a:buFont typeface="Wingdings" panose="05000000000000000000" pitchFamily="2" charset="2"/>
                <a:buChar char="§"/>
              </a:pPr>
              <a:endParaRPr lang="ko-KR" altLang="en-US" sz="1200" dirty="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endParaRPr>
            </a:p>
          </p:txBody>
        </p:sp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E6D3C70A-C8AB-AFD2-500C-AFA998FBD870}"/>
                </a:ext>
              </a:extLst>
            </p:cNvPr>
            <p:cNvGrpSpPr/>
            <p:nvPr/>
          </p:nvGrpSpPr>
          <p:grpSpPr>
            <a:xfrm>
              <a:off x="5988445" y="2249559"/>
              <a:ext cx="1484169" cy="275740"/>
              <a:chOff x="1840047" y="2215736"/>
              <a:chExt cx="1420847" cy="324000"/>
            </a:xfrm>
          </p:grpSpPr>
          <p:sp>
            <p:nvSpPr>
              <p:cNvPr id="49" name="양쪽 모서리가 둥근 사각형 7">
                <a:extLst>
                  <a:ext uri="{FF2B5EF4-FFF2-40B4-BE49-F238E27FC236}">
                    <a16:creationId xmlns:a16="http://schemas.microsoft.com/office/drawing/2014/main" id="{D13101C7-BA45-510C-E843-72ED4E878575}"/>
                  </a:ext>
                </a:extLst>
              </p:cNvPr>
              <p:cNvSpPr/>
              <p:nvPr/>
            </p:nvSpPr>
            <p:spPr bwMode="auto">
              <a:xfrm rot="10800000">
                <a:off x="1840047" y="2215736"/>
                <a:ext cx="1420847" cy="324000"/>
              </a:xfrm>
              <a:custGeom>
                <a:avLst/>
                <a:gdLst/>
                <a:ahLst/>
                <a:cxnLst/>
                <a:rect l="l" t="t" r="r" b="b"/>
                <a:pathLst>
                  <a:path w="3350285" h="324000">
                    <a:moveTo>
                      <a:pt x="3350285" y="324000"/>
                    </a:moveTo>
                    <a:lnTo>
                      <a:pt x="3210585" y="324000"/>
                    </a:lnTo>
                    <a:lnTo>
                      <a:pt x="3210585" y="323999"/>
                    </a:lnTo>
                    <a:lnTo>
                      <a:pt x="3020729" y="323999"/>
                    </a:lnTo>
                    <a:lnTo>
                      <a:pt x="3020729" y="324000"/>
                    </a:lnTo>
                    <a:lnTo>
                      <a:pt x="2881029" y="324000"/>
                    </a:lnTo>
                    <a:lnTo>
                      <a:pt x="2881029" y="323999"/>
                    </a:lnTo>
                    <a:lnTo>
                      <a:pt x="2693851" y="323999"/>
                    </a:lnTo>
                    <a:lnTo>
                      <a:pt x="2693851" y="324000"/>
                    </a:lnTo>
                    <a:lnTo>
                      <a:pt x="2554151" y="324000"/>
                    </a:lnTo>
                    <a:lnTo>
                      <a:pt x="2554151" y="323999"/>
                    </a:lnTo>
                    <a:lnTo>
                      <a:pt x="2364295" y="323999"/>
                    </a:lnTo>
                    <a:lnTo>
                      <a:pt x="2364295" y="324000"/>
                    </a:lnTo>
                    <a:lnTo>
                      <a:pt x="2224595" y="324000"/>
                    </a:lnTo>
                    <a:lnTo>
                      <a:pt x="2224595" y="323999"/>
                    </a:lnTo>
                    <a:lnTo>
                      <a:pt x="1125691" y="323999"/>
                    </a:lnTo>
                    <a:lnTo>
                      <a:pt x="1125691" y="324000"/>
                    </a:lnTo>
                    <a:lnTo>
                      <a:pt x="985990" y="324000"/>
                    </a:lnTo>
                    <a:lnTo>
                      <a:pt x="985991" y="323999"/>
                    </a:lnTo>
                    <a:lnTo>
                      <a:pt x="796136" y="323999"/>
                    </a:lnTo>
                    <a:lnTo>
                      <a:pt x="796136" y="324000"/>
                    </a:lnTo>
                    <a:lnTo>
                      <a:pt x="656434" y="324000"/>
                    </a:lnTo>
                    <a:lnTo>
                      <a:pt x="656435" y="323999"/>
                    </a:lnTo>
                    <a:lnTo>
                      <a:pt x="469257" y="323999"/>
                    </a:lnTo>
                    <a:lnTo>
                      <a:pt x="469257" y="324000"/>
                    </a:lnTo>
                    <a:lnTo>
                      <a:pt x="329556" y="324000"/>
                    </a:lnTo>
                    <a:lnTo>
                      <a:pt x="329557" y="323999"/>
                    </a:lnTo>
                    <a:lnTo>
                      <a:pt x="139702" y="323999"/>
                    </a:lnTo>
                    <a:lnTo>
                      <a:pt x="139702" y="324000"/>
                    </a:lnTo>
                    <a:lnTo>
                      <a:pt x="0" y="324000"/>
                    </a:lnTo>
                    <a:lnTo>
                      <a:pt x="108902" y="89884"/>
                    </a:lnTo>
                    <a:cubicBezTo>
                      <a:pt x="139702" y="34480"/>
                      <a:pt x="170403" y="0"/>
                      <a:pt x="223475" y="0"/>
                    </a:cubicBezTo>
                    <a:lnTo>
                      <a:pt x="553031" y="0"/>
                    </a:lnTo>
                    <a:lnTo>
                      <a:pt x="879909" y="0"/>
                    </a:lnTo>
                    <a:lnTo>
                      <a:pt x="1209465" y="0"/>
                    </a:lnTo>
                    <a:lnTo>
                      <a:pt x="2140818" y="0"/>
                    </a:lnTo>
                    <a:lnTo>
                      <a:pt x="2470374" y="0"/>
                    </a:lnTo>
                    <a:lnTo>
                      <a:pt x="2797252" y="0"/>
                    </a:lnTo>
                    <a:lnTo>
                      <a:pt x="3126808" y="0"/>
                    </a:lnTo>
                    <a:cubicBezTo>
                      <a:pt x="3179880" y="0"/>
                      <a:pt x="3222900" y="40243"/>
                      <a:pt x="3253700" y="89884"/>
                    </a:cubicBezTo>
                    <a:close/>
                  </a:path>
                </a:pathLst>
              </a:custGeom>
              <a:solidFill>
                <a:srgbClr val="3690CE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1400" kern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  <p:sp>
            <p:nvSpPr>
              <p:cNvPr id="50" name="직사각형 17">
                <a:extLst>
                  <a:ext uri="{FF2B5EF4-FFF2-40B4-BE49-F238E27FC236}">
                    <a16:creationId xmlns:a16="http://schemas.microsoft.com/office/drawing/2014/main" id="{56453D60-01BC-22E9-E5A2-E1CD8C36AD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5825" y="2257742"/>
                <a:ext cx="650676" cy="253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ko-KR" altLang="en-US" sz="1400" kern="0">
                    <a:ln>
                      <a:solidFill>
                        <a:prstClr val="white">
                          <a:alpha val="0"/>
                        </a:prstClr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oPub돋움체 Bold" panose="00000800000000000000" pitchFamily="2" charset="-127"/>
                    <a:ea typeface="KoPub돋움체 Bold" panose="00000800000000000000" pitchFamily="2" charset="-127"/>
                  </a:rPr>
                  <a:t>생산 과정</a:t>
                </a:r>
                <a:endParaRPr lang="en-US" altLang="ko-KR" sz="1400" kern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</p:grpSp>
      </p:grpSp>
      <p:pic>
        <p:nvPicPr>
          <p:cNvPr id="51" name="그림 50">
            <a:extLst>
              <a:ext uri="{FF2B5EF4-FFF2-40B4-BE49-F238E27FC236}">
                <a16:creationId xmlns:a16="http://schemas.microsoft.com/office/drawing/2014/main" id="{991A5E80-FD0F-4BA3-9464-912DC32F9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1185" y="2419535"/>
            <a:ext cx="1380907" cy="71018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C1E70627-E234-BBF7-0321-1D63FB5C09DE}"/>
              </a:ext>
            </a:extLst>
          </p:cNvPr>
          <p:cNvSpPr txBox="1"/>
          <p:nvPr/>
        </p:nvSpPr>
        <p:spPr>
          <a:xfrm>
            <a:off x="6859723" y="2433013"/>
            <a:ext cx="2272368" cy="683232"/>
          </a:xfrm>
          <a:prstGeom prst="rect">
            <a:avLst/>
          </a:prstGeom>
          <a:solidFill>
            <a:sysClr val="window" lastClr="FFFFFF"/>
          </a:solidFill>
          <a:ln w="57150">
            <a:solidFill>
              <a:srgbClr val="464646">
                <a:lumMod val="20000"/>
                <a:lumOff val="80000"/>
              </a:srgbClr>
            </a:solidFill>
          </a:ln>
        </p:spPr>
        <p:txBody>
          <a:bodyPr wrap="none" lIns="90000" rtlCol="0" anchor="ctr">
            <a:noAutofit/>
          </a:bodyPr>
          <a:lstStyle/>
          <a:p>
            <a:pPr algn="ctr"/>
            <a:r>
              <a:rPr lang="ko-KR" altLang="en-US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싱싱한 불가사리 채취</a:t>
            </a:r>
            <a:endParaRPr lang="en-US" altLang="ko-KR" sz="1400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id="{9B78CA99-7BE3-C1FF-F1F8-A806486B3A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1185" y="3233154"/>
            <a:ext cx="1380907" cy="71018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D632DE79-D848-0755-48B6-02EE3659FFF9}"/>
              </a:ext>
            </a:extLst>
          </p:cNvPr>
          <p:cNvSpPr txBox="1"/>
          <p:nvPr/>
        </p:nvSpPr>
        <p:spPr>
          <a:xfrm>
            <a:off x="6859723" y="3243264"/>
            <a:ext cx="2272368" cy="683232"/>
          </a:xfrm>
          <a:prstGeom prst="rect">
            <a:avLst/>
          </a:prstGeom>
          <a:solidFill>
            <a:sysClr val="window" lastClr="FFFFFF"/>
          </a:solidFill>
          <a:ln w="57150">
            <a:solidFill>
              <a:srgbClr val="464646">
                <a:lumMod val="20000"/>
                <a:lumOff val="80000"/>
              </a:srgbClr>
            </a:solidFill>
          </a:ln>
        </p:spPr>
        <p:txBody>
          <a:bodyPr wrap="none" lIns="90000" rtlCol="0" anchor="ctr">
            <a:noAutofit/>
          </a:bodyPr>
          <a:lstStyle/>
          <a:p>
            <a:pPr algn="ctr"/>
            <a:r>
              <a:rPr lang="ko-KR" altLang="en-US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숙성</a:t>
            </a:r>
            <a:endParaRPr lang="en-US" altLang="ko-KR" sz="1400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pic>
        <p:nvPicPr>
          <p:cNvPr id="57" name="그림 56">
            <a:extLst>
              <a:ext uri="{FF2B5EF4-FFF2-40B4-BE49-F238E27FC236}">
                <a16:creationId xmlns:a16="http://schemas.microsoft.com/office/drawing/2014/main" id="{6EF8FA9C-B0F3-ACAE-611F-C5091E3843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1185" y="4046773"/>
            <a:ext cx="1380907" cy="710181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5EF5C3C4-CFF2-FB6A-955C-EBE693F05774}"/>
              </a:ext>
            </a:extLst>
          </p:cNvPr>
          <p:cNvSpPr txBox="1"/>
          <p:nvPr/>
        </p:nvSpPr>
        <p:spPr>
          <a:xfrm>
            <a:off x="6832655" y="4053514"/>
            <a:ext cx="2272368" cy="683232"/>
          </a:xfrm>
          <a:prstGeom prst="rect">
            <a:avLst/>
          </a:prstGeom>
          <a:solidFill>
            <a:sysClr val="window" lastClr="FFFFFF"/>
          </a:solidFill>
          <a:ln w="57150">
            <a:solidFill>
              <a:srgbClr val="464646">
                <a:lumMod val="20000"/>
                <a:lumOff val="80000"/>
              </a:srgbClr>
            </a:solidFill>
          </a:ln>
        </p:spPr>
        <p:txBody>
          <a:bodyPr wrap="none" lIns="90000" rtlCol="0" anchor="ctr">
            <a:noAutofit/>
          </a:bodyPr>
          <a:lstStyle/>
          <a:p>
            <a:pPr algn="ctr"/>
            <a:r>
              <a:rPr lang="ko-KR" altLang="en-US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퇴비화</a:t>
            </a:r>
            <a:endParaRPr lang="en-US" altLang="ko-KR" sz="1400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pic>
        <p:nvPicPr>
          <p:cNvPr id="60" name="그림 59">
            <a:extLst>
              <a:ext uri="{FF2B5EF4-FFF2-40B4-BE49-F238E27FC236}">
                <a16:creationId xmlns:a16="http://schemas.microsoft.com/office/drawing/2014/main" id="{6190F98D-4AEC-D2B0-3560-D211981C57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1185" y="4860393"/>
            <a:ext cx="1380907" cy="710181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8A33D221-312C-BF89-8B4D-F29FC6DFF378}"/>
              </a:ext>
            </a:extLst>
          </p:cNvPr>
          <p:cNvSpPr txBox="1"/>
          <p:nvPr/>
        </p:nvSpPr>
        <p:spPr>
          <a:xfrm>
            <a:off x="6832655" y="4863764"/>
            <a:ext cx="2272368" cy="683232"/>
          </a:xfrm>
          <a:prstGeom prst="rect">
            <a:avLst/>
          </a:prstGeom>
          <a:solidFill>
            <a:sysClr val="window" lastClr="FFFFFF"/>
          </a:solidFill>
          <a:ln w="57150">
            <a:solidFill>
              <a:srgbClr val="464646">
                <a:lumMod val="20000"/>
                <a:lumOff val="80000"/>
              </a:srgbClr>
            </a:solidFill>
          </a:ln>
        </p:spPr>
        <p:txBody>
          <a:bodyPr wrap="none" lIns="90000" rtlCol="0" anchor="ctr">
            <a:noAutofit/>
          </a:bodyPr>
          <a:lstStyle/>
          <a:p>
            <a:pPr algn="ctr"/>
            <a:r>
              <a:rPr lang="ko-KR" altLang="en-US" sz="140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왕겨와 배합</a:t>
            </a:r>
            <a:endParaRPr lang="en-US" altLang="ko-KR" sz="1400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id="{82597912-5D5F-D4F3-DAAB-D669C81890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V="1">
            <a:off x="5271185" y="5674015"/>
            <a:ext cx="1380907" cy="71018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1F8A1E23-FF75-A058-65DA-291B6D702293}"/>
              </a:ext>
            </a:extLst>
          </p:cNvPr>
          <p:cNvSpPr txBox="1"/>
          <p:nvPr/>
        </p:nvSpPr>
        <p:spPr>
          <a:xfrm>
            <a:off x="6832655" y="5674015"/>
            <a:ext cx="2272368" cy="683232"/>
          </a:xfrm>
          <a:prstGeom prst="rect">
            <a:avLst/>
          </a:prstGeom>
          <a:solidFill>
            <a:sysClr val="window" lastClr="FFFFFF"/>
          </a:solidFill>
          <a:ln w="57150">
            <a:solidFill>
              <a:srgbClr val="464646">
                <a:lumMod val="20000"/>
                <a:lumOff val="80000"/>
              </a:srgbClr>
            </a:solidFill>
          </a:ln>
        </p:spPr>
        <p:txBody>
          <a:bodyPr wrap="none" lIns="90000" rtlCol="0" anchor="ctr">
            <a:noAutofit/>
          </a:bodyPr>
          <a:lstStyle/>
          <a:p>
            <a:pPr algn="ctr"/>
            <a:r>
              <a:rPr lang="ko-KR" altLang="en-US" sz="140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비료화</a:t>
            </a:r>
            <a:endParaRPr lang="en-US" altLang="ko-KR" sz="1400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0769FEA-4D12-41F9-C708-4D12B6F4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6CBB-1957-4D86-BBE8-EEE705966AD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6960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B18CC1-1896-4D7E-849B-D6A5CCC37D19}"/>
              </a:ext>
            </a:extLst>
          </p:cNvPr>
          <p:cNvSpPr txBox="1"/>
          <p:nvPr/>
        </p:nvSpPr>
        <p:spPr>
          <a:xfrm>
            <a:off x="527541" y="279920"/>
            <a:ext cx="1869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spc="-3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1. </a:t>
            </a:r>
            <a:r>
              <a:rPr lang="ko-KR" altLang="en-US" sz="2800" b="1" spc="-3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제품 소개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FE4B8-9030-477C-AD54-19574F5EFF01}"/>
              </a:ext>
            </a:extLst>
          </p:cNvPr>
          <p:cNvSpPr txBox="1"/>
          <p:nvPr/>
        </p:nvSpPr>
        <p:spPr>
          <a:xfrm>
            <a:off x="534147" y="1659829"/>
            <a:ext cx="8844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chemeClr val="accent5">
                    <a:lumMod val="50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[  </a:t>
            </a:r>
            <a:r>
              <a:rPr lang="ko-KR" altLang="en-US" sz="2400" spc="-150" dirty="0">
                <a:solidFill>
                  <a:schemeClr val="accent5">
                    <a:lumMod val="50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농업 트렌드로 확산되는 자원순환농업에 부합하고 다양한 효과를 확인 </a:t>
            </a:r>
            <a:r>
              <a:rPr lang="en-US" altLang="ko-KR" sz="2400" spc="-150" dirty="0">
                <a:solidFill>
                  <a:schemeClr val="accent5">
                    <a:lumMod val="50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]</a:t>
            </a:r>
            <a:endParaRPr lang="ko-KR" altLang="en-US" sz="2400" spc="-150" dirty="0">
              <a:solidFill>
                <a:schemeClr val="accent5">
                  <a:lumMod val="50000"/>
                </a:schemeClr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CC760D7-04BE-2C2F-49C1-F942C3022F16}"/>
              </a:ext>
            </a:extLst>
          </p:cNvPr>
          <p:cNvSpPr txBox="1"/>
          <p:nvPr/>
        </p:nvSpPr>
        <p:spPr>
          <a:xfrm>
            <a:off x="768610" y="1028065"/>
            <a:ext cx="179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altLang="ko-KR" b="1" spc="-15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1-3. </a:t>
            </a:r>
            <a:r>
              <a:rPr lang="ko-KR" altLang="en-US" b="1" spc="-15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기본 효능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869C538-D7B2-D471-0AA5-C182936CF3A3}"/>
              </a:ext>
            </a:extLst>
          </p:cNvPr>
          <p:cNvSpPr txBox="1"/>
          <p:nvPr/>
        </p:nvSpPr>
        <p:spPr>
          <a:xfrm>
            <a:off x="1136636" y="2599471"/>
            <a:ext cx="7844830" cy="683232"/>
          </a:xfrm>
          <a:prstGeom prst="rect">
            <a:avLst/>
          </a:prstGeom>
          <a:solidFill>
            <a:sysClr val="window" lastClr="FFFFFF"/>
          </a:solidFill>
          <a:ln w="57150">
            <a:solidFill>
              <a:srgbClr val="464646">
                <a:lumMod val="20000"/>
                <a:lumOff val="80000"/>
              </a:srgbClr>
            </a:solidFill>
          </a:ln>
        </p:spPr>
        <p:txBody>
          <a:bodyPr wrap="none" lIns="90000" rtlCol="0" anchor="ctr">
            <a:noAutofit/>
          </a:bodyPr>
          <a:lstStyle/>
          <a:p>
            <a:pPr marL="87312"/>
            <a:r>
              <a:rPr lang="ko-KR" altLang="en-US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유용미생물이 많은 불가사리 액상비료는 채소</a:t>
            </a:r>
            <a:r>
              <a:rPr lang="en-US" altLang="ko-KR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, </a:t>
            </a:r>
            <a:r>
              <a:rPr lang="ko-KR" altLang="en-US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과실수 등에 곤충을 매개체로 한 병해충을 예방</a:t>
            </a:r>
            <a:endParaRPr lang="en-US" altLang="ko-KR" sz="1400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marL="87312"/>
            <a:r>
              <a:rPr lang="en-US" altLang="ko-KR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(</a:t>
            </a:r>
            <a:r>
              <a:rPr lang="ko-KR" altLang="en-US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주 성분인 </a:t>
            </a:r>
            <a:r>
              <a:rPr lang="ko-KR" altLang="en-US" sz="1400" dirty="0" err="1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테르펜이</a:t>
            </a:r>
            <a:r>
              <a:rPr lang="ko-KR" altLang="en-US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방어물질 역할을 함</a:t>
            </a:r>
            <a:r>
              <a:rPr lang="en-US" altLang="ko-KR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16C991-D438-9637-6924-D5851C27CF32}"/>
              </a:ext>
            </a:extLst>
          </p:cNvPr>
          <p:cNvSpPr txBox="1"/>
          <p:nvPr/>
        </p:nvSpPr>
        <p:spPr>
          <a:xfrm>
            <a:off x="1136636" y="3415002"/>
            <a:ext cx="7844830" cy="683232"/>
          </a:xfrm>
          <a:prstGeom prst="rect">
            <a:avLst/>
          </a:prstGeom>
          <a:solidFill>
            <a:sysClr val="window" lastClr="FFFFFF"/>
          </a:solidFill>
          <a:ln w="57150">
            <a:solidFill>
              <a:srgbClr val="464646">
                <a:lumMod val="20000"/>
                <a:lumOff val="80000"/>
              </a:srgbClr>
            </a:solidFill>
          </a:ln>
        </p:spPr>
        <p:txBody>
          <a:bodyPr wrap="none" lIns="90000" rtlCol="0" anchor="ctr">
            <a:noAutofit/>
          </a:bodyPr>
          <a:lstStyle/>
          <a:p>
            <a:pPr marL="87312"/>
            <a:r>
              <a:rPr lang="ko-KR" altLang="en-US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좋은 불가사리 액상비료는 </a:t>
            </a:r>
            <a:r>
              <a:rPr lang="ko-KR" altLang="en-US" sz="1400" dirty="0" err="1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테르펜</a:t>
            </a:r>
            <a:r>
              <a:rPr lang="ko-KR" altLang="en-US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성분이 많아야 하는데 이는 발효시간과 비례하며</a:t>
            </a:r>
            <a:r>
              <a:rPr lang="en-US" altLang="ko-KR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, </a:t>
            </a:r>
            <a:r>
              <a:rPr lang="ko-KR" altLang="en-US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최소 </a:t>
            </a:r>
            <a:r>
              <a:rPr lang="en-US" altLang="ko-KR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5</a:t>
            </a:r>
            <a:r>
              <a:rPr lang="ko-KR" altLang="en-US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년의 숙성시간을 </a:t>
            </a:r>
            <a:endParaRPr lang="en-US" altLang="ko-KR" sz="1400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marL="87312"/>
            <a:r>
              <a:rPr lang="ko-KR" altLang="en-US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필요로 함 </a:t>
            </a:r>
            <a:r>
              <a:rPr lang="en-US" altLang="ko-KR" sz="1400" dirty="0">
                <a:latin typeface="KoPub돋움체 Medium" panose="00000600000000000000" pitchFamily="2" charset="-127"/>
                <a:ea typeface="KoPub돋움체 Medium" panose="00000600000000000000" pitchFamily="2" charset="-127"/>
                <a:sym typeface="Wingdings" panose="05000000000000000000" pitchFamily="2" charset="2"/>
              </a:rPr>
              <a:t> </a:t>
            </a:r>
            <a:r>
              <a:rPr lang="ko-KR" altLang="en-US" sz="1400" dirty="0" err="1">
                <a:solidFill>
                  <a:srgbClr val="FF000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sym typeface="Wingdings" panose="05000000000000000000" pitchFamily="2" charset="2"/>
              </a:rPr>
              <a:t>이레바이오는</a:t>
            </a:r>
            <a:r>
              <a:rPr lang="ko-KR" altLang="en-US" sz="1400" dirty="0">
                <a:solidFill>
                  <a:srgbClr val="FF000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sym typeface="Wingdings" panose="05000000000000000000" pitchFamily="2" charset="2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sym typeface="Wingdings" panose="05000000000000000000" pitchFamily="2" charset="2"/>
              </a:rPr>
              <a:t>5</a:t>
            </a:r>
            <a:r>
              <a:rPr lang="ko-KR" altLang="en-US" sz="1400" dirty="0">
                <a:solidFill>
                  <a:srgbClr val="FF000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sym typeface="Wingdings" panose="05000000000000000000" pitchFamily="2" charset="2"/>
              </a:rPr>
              <a:t>년 이상 </a:t>
            </a:r>
            <a:r>
              <a:rPr lang="ko-KR" altLang="en-US" sz="1400" dirty="0" err="1">
                <a:solidFill>
                  <a:srgbClr val="FF0000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sym typeface="Wingdings" panose="05000000000000000000" pitchFamily="2" charset="2"/>
              </a:rPr>
              <a:t>숙성시킴</a:t>
            </a:r>
            <a:endParaRPr lang="en-US" altLang="ko-KR" sz="1400" dirty="0">
              <a:solidFill>
                <a:srgbClr val="FF0000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56CD75F-AA29-661D-CE3D-A56FCB5A25F0}"/>
              </a:ext>
            </a:extLst>
          </p:cNvPr>
          <p:cNvSpPr txBox="1"/>
          <p:nvPr/>
        </p:nvSpPr>
        <p:spPr>
          <a:xfrm>
            <a:off x="1136636" y="4230533"/>
            <a:ext cx="7844830" cy="683232"/>
          </a:xfrm>
          <a:prstGeom prst="rect">
            <a:avLst/>
          </a:prstGeom>
          <a:solidFill>
            <a:sysClr val="window" lastClr="FFFFFF"/>
          </a:solidFill>
          <a:ln w="57150">
            <a:solidFill>
              <a:srgbClr val="464646">
                <a:lumMod val="20000"/>
                <a:lumOff val="80000"/>
              </a:srgbClr>
            </a:solidFill>
          </a:ln>
        </p:spPr>
        <p:txBody>
          <a:bodyPr wrap="none" lIns="90000" rtlCol="0" anchor="ctr">
            <a:noAutofit/>
          </a:bodyPr>
          <a:lstStyle/>
          <a:p>
            <a:pPr marL="87312"/>
            <a:r>
              <a:rPr lang="ko-KR" altLang="en-US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불가사리의 </a:t>
            </a:r>
            <a:r>
              <a:rPr lang="ko-KR" altLang="en-US" sz="1400" dirty="0" err="1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콜라겐펩티드</a:t>
            </a:r>
            <a:r>
              <a:rPr lang="ko-KR" altLang="en-US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성분 </a:t>
            </a:r>
            <a:r>
              <a:rPr lang="en-US" altLang="ko-KR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: </a:t>
            </a:r>
            <a:r>
              <a:rPr lang="ko-KR" altLang="en-US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애완동물용 건강보조식품 소재로 활용되고 있음</a:t>
            </a:r>
            <a:endParaRPr lang="en-US" altLang="ko-KR" sz="1400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marL="87312"/>
            <a:r>
              <a:rPr lang="ko-KR" altLang="en-US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불가사리의 스테로이드 사포닌 성분 </a:t>
            </a:r>
            <a:r>
              <a:rPr lang="en-US" altLang="ko-KR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: </a:t>
            </a:r>
            <a:r>
              <a:rPr lang="ko-KR" altLang="en-US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혈류개선</a:t>
            </a:r>
            <a:r>
              <a:rPr lang="en-US" altLang="ko-KR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, </a:t>
            </a:r>
            <a:r>
              <a:rPr lang="ko-KR" altLang="en-US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자양강장에 효과가 있음</a:t>
            </a:r>
            <a:endParaRPr lang="en-US" altLang="ko-KR" sz="1400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97421C8-3575-2E1B-2A4D-2A6314ABFB90}"/>
              </a:ext>
            </a:extLst>
          </p:cNvPr>
          <p:cNvSpPr txBox="1"/>
          <p:nvPr/>
        </p:nvSpPr>
        <p:spPr>
          <a:xfrm>
            <a:off x="1136636" y="5046064"/>
            <a:ext cx="7844830" cy="683232"/>
          </a:xfrm>
          <a:prstGeom prst="rect">
            <a:avLst/>
          </a:prstGeom>
          <a:solidFill>
            <a:sysClr val="window" lastClr="FFFFFF"/>
          </a:solidFill>
          <a:ln w="57150">
            <a:solidFill>
              <a:srgbClr val="464646">
                <a:lumMod val="20000"/>
                <a:lumOff val="80000"/>
              </a:srgbClr>
            </a:solidFill>
          </a:ln>
        </p:spPr>
        <p:txBody>
          <a:bodyPr wrap="none" lIns="90000" rtlCol="0" anchor="ctr">
            <a:noAutofit/>
          </a:bodyPr>
          <a:lstStyle/>
          <a:p>
            <a:pPr marL="87312"/>
            <a:r>
              <a:rPr lang="ko-KR" altLang="en-US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콜레스테롤 유도체에 의해 작물이 비료성분을 잘 흡수하도록 하며</a:t>
            </a:r>
            <a:r>
              <a:rPr lang="en-US" altLang="ko-KR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, </a:t>
            </a:r>
            <a:r>
              <a:rPr lang="ko-KR" altLang="en-US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미생물 번식이 많아 짐</a:t>
            </a:r>
            <a:endParaRPr lang="en-US" altLang="ko-KR" sz="1400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  <a:p>
            <a:pPr marL="87312"/>
            <a:r>
              <a:rPr lang="ko-KR" altLang="en-US" sz="1400" dirty="0" err="1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테르펜은</a:t>
            </a:r>
            <a:r>
              <a:rPr lang="ko-KR" altLang="en-US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사족동물</a:t>
            </a:r>
            <a:r>
              <a:rPr lang="en-US" altLang="ko-KR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, </a:t>
            </a:r>
            <a:r>
              <a:rPr lang="ko-KR" altLang="en-US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조류의 침입을 방지하고</a:t>
            </a:r>
            <a:r>
              <a:rPr lang="en-US" altLang="ko-KR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, </a:t>
            </a:r>
            <a:r>
              <a:rPr lang="ko-KR" altLang="en-US" sz="1400" dirty="0" err="1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모기유충</a:t>
            </a:r>
            <a:r>
              <a:rPr lang="en-US" altLang="ko-KR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, </a:t>
            </a:r>
            <a:r>
              <a:rPr lang="ko-KR" altLang="en-US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유</a:t>
            </a:r>
            <a:r>
              <a:rPr lang="en-US" altLang="ko-KR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/</a:t>
            </a:r>
            <a:r>
              <a:rPr lang="ko-KR" altLang="en-US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해충의 접근 및 발생을 차단</a:t>
            </a:r>
            <a:endParaRPr lang="en-US" altLang="ko-KR" sz="1400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ACEC742-7817-B674-1476-5AF0F01BC61D}"/>
              </a:ext>
            </a:extLst>
          </p:cNvPr>
          <p:cNvSpPr txBox="1"/>
          <p:nvPr/>
        </p:nvSpPr>
        <p:spPr>
          <a:xfrm>
            <a:off x="1136636" y="5861596"/>
            <a:ext cx="7844830" cy="406200"/>
          </a:xfrm>
          <a:prstGeom prst="rect">
            <a:avLst/>
          </a:prstGeom>
          <a:solidFill>
            <a:sysClr val="window" lastClr="FFFFFF"/>
          </a:solidFill>
          <a:ln w="57150">
            <a:solidFill>
              <a:srgbClr val="464646">
                <a:lumMod val="20000"/>
                <a:lumOff val="80000"/>
              </a:srgbClr>
            </a:solidFill>
          </a:ln>
        </p:spPr>
        <p:txBody>
          <a:bodyPr wrap="none" lIns="90000" rtlCol="0" anchor="ctr">
            <a:noAutofit/>
          </a:bodyPr>
          <a:lstStyle/>
          <a:p>
            <a:pPr marL="87312"/>
            <a:r>
              <a:rPr lang="ko-KR" altLang="en-US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불가사리는 </a:t>
            </a:r>
            <a:r>
              <a:rPr lang="en-US" altLang="ko-KR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100% </a:t>
            </a:r>
            <a:r>
              <a:rPr lang="ko-KR" altLang="en-US" sz="140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천연 미네랄 덩어리</a:t>
            </a:r>
            <a:endParaRPr lang="en-US" altLang="ko-KR" sz="1400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5ECBDE9-B803-684E-8E1E-1A425DAD7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6CBB-1957-4D86-BBE8-EEE705966AD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0104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B18CC1-1896-4D7E-849B-D6A5CCC37D19}"/>
              </a:ext>
            </a:extLst>
          </p:cNvPr>
          <p:cNvSpPr txBox="1"/>
          <p:nvPr/>
        </p:nvSpPr>
        <p:spPr>
          <a:xfrm>
            <a:off x="527541" y="279920"/>
            <a:ext cx="1869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spc="-3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1. </a:t>
            </a:r>
            <a:r>
              <a:rPr lang="ko-KR" altLang="en-US" sz="2800" b="1" spc="-3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제품 소개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CC760D7-04BE-2C2F-49C1-F942C3022F16}"/>
              </a:ext>
            </a:extLst>
          </p:cNvPr>
          <p:cNvSpPr txBox="1"/>
          <p:nvPr/>
        </p:nvSpPr>
        <p:spPr>
          <a:xfrm>
            <a:off x="768610" y="1028065"/>
            <a:ext cx="179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altLang="ko-KR" b="1" spc="-15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1-4. </a:t>
            </a:r>
            <a:r>
              <a:rPr lang="ko-KR" altLang="en-US" b="1" spc="-15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시험 성적</a:t>
            </a: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9BFE8D6F-CA6A-5AEF-DC62-AB4611C82437}"/>
              </a:ext>
            </a:extLst>
          </p:cNvPr>
          <p:cNvCxnSpPr/>
          <p:nvPr/>
        </p:nvCxnSpPr>
        <p:spPr>
          <a:xfrm>
            <a:off x="3614493" y="1853123"/>
            <a:ext cx="0" cy="4264429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80DF127A-F0E8-9981-6860-E8E55FAF91C1}"/>
              </a:ext>
            </a:extLst>
          </p:cNvPr>
          <p:cNvCxnSpPr/>
          <p:nvPr/>
        </p:nvCxnSpPr>
        <p:spPr>
          <a:xfrm>
            <a:off x="6573822" y="1856679"/>
            <a:ext cx="0" cy="4264429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id="{AF39A2BE-BC3D-A4AC-A563-D074F914D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10" y="1969296"/>
            <a:ext cx="2742421" cy="392116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1299EBE-1DBE-8E78-4D70-E1B700B8B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083" y="1931179"/>
            <a:ext cx="2905781" cy="410002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04D5042-06C0-8D92-B81F-A2A00DA583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8685" y="1908408"/>
            <a:ext cx="2756052" cy="4139994"/>
          </a:xfrm>
          <a:prstGeom prst="rect">
            <a:avLst/>
          </a:prstGeom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B1E1BFE-0486-048A-9D9D-64C68BCEF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6CBB-1957-4D86-BBE8-EEE705966AD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9399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B18CC1-1896-4D7E-849B-D6A5CCC37D19}"/>
              </a:ext>
            </a:extLst>
          </p:cNvPr>
          <p:cNvSpPr txBox="1"/>
          <p:nvPr/>
        </p:nvSpPr>
        <p:spPr>
          <a:xfrm>
            <a:off x="527541" y="279920"/>
            <a:ext cx="1869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spc="-3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1. </a:t>
            </a:r>
            <a:r>
              <a:rPr lang="ko-KR" altLang="en-US" sz="2800" b="1" spc="-3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제품 소개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CC760D7-04BE-2C2F-49C1-F942C3022F16}"/>
              </a:ext>
            </a:extLst>
          </p:cNvPr>
          <p:cNvSpPr txBox="1"/>
          <p:nvPr/>
        </p:nvSpPr>
        <p:spPr>
          <a:xfrm>
            <a:off x="768610" y="1028065"/>
            <a:ext cx="179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altLang="ko-KR" b="1" spc="-15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1-5. </a:t>
            </a:r>
            <a:r>
              <a:rPr lang="ko-KR" altLang="en-US" b="1" spc="-15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성능 비교</a:t>
            </a: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9BFE8D6F-CA6A-5AEF-DC62-AB4611C82437}"/>
              </a:ext>
            </a:extLst>
          </p:cNvPr>
          <p:cNvCxnSpPr/>
          <p:nvPr/>
        </p:nvCxnSpPr>
        <p:spPr>
          <a:xfrm>
            <a:off x="4953000" y="2462596"/>
            <a:ext cx="0" cy="3876754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F199B1AE-3AC2-F0B8-44EC-49688ACBD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729" y="2351033"/>
            <a:ext cx="3317907" cy="404004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70EC2D4-FF3E-1AB2-9374-86D6F9753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0380" y="2367984"/>
            <a:ext cx="3317908" cy="40465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B544316-AC18-54B7-E283-8D6C71C6B50F}"/>
              </a:ext>
            </a:extLst>
          </p:cNvPr>
          <p:cNvSpPr txBox="1"/>
          <p:nvPr/>
        </p:nvSpPr>
        <p:spPr>
          <a:xfrm>
            <a:off x="534147" y="1659829"/>
            <a:ext cx="8844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chemeClr val="accent5">
                    <a:lumMod val="50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[  </a:t>
            </a:r>
            <a:r>
              <a:rPr lang="ko-KR" altLang="en-US" sz="2400" spc="-150" dirty="0">
                <a:solidFill>
                  <a:schemeClr val="accent5">
                    <a:lumMod val="50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불력 제품 사용 효능 비교 </a:t>
            </a:r>
            <a:r>
              <a:rPr lang="en-US" altLang="ko-KR" sz="2400" spc="-150" dirty="0">
                <a:solidFill>
                  <a:schemeClr val="accent5">
                    <a:lumMod val="50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]</a:t>
            </a:r>
            <a:endParaRPr lang="ko-KR" altLang="en-US" sz="2400" spc="-150" dirty="0">
              <a:solidFill>
                <a:schemeClr val="accent5">
                  <a:lumMod val="50000"/>
                </a:schemeClr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466D12BE-ED1C-D871-0F5D-EB64F2D93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6CBB-1957-4D86-BBE8-EEE705966AD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5237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26AA26FE-D7E7-4CE1-B387-E86461536392}"/>
              </a:ext>
            </a:extLst>
          </p:cNvPr>
          <p:cNvSpPr/>
          <p:nvPr/>
        </p:nvSpPr>
        <p:spPr>
          <a:xfrm>
            <a:off x="537703" y="2931953"/>
            <a:ext cx="4320001" cy="3279903"/>
          </a:xfrm>
          <a:prstGeom prst="rect">
            <a:avLst/>
          </a:prstGeom>
          <a:solidFill>
            <a:sysClr val="window" lastClr="FFFFFF">
              <a:lumMod val="95000"/>
              <a:alpha val="66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90A40FF-E755-47DC-AC63-D18E2CC9AC26}"/>
              </a:ext>
            </a:extLst>
          </p:cNvPr>
          <p:cNvSpPr/>
          <p:nvPr/>
        </p:nvSpPr>
        <p:spPr>
          <a:xfrm>
            <a:off x="537703" y="2448183"/>
            <a:ext cx="4320001" cy="487893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0" cap="none" spc="-100" normalizeH="0" baseline="0" noProof="0" dirty="0">
                <a:ln w="317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pleSDGothicNeoB00" panose="02000503000000000000" pitchFamily="2" charset="-127"/>
                <a:ea typeface="AppleSDGothicNeoB00" panose="02000503000000000000" pitchFamily="2" charset="-127"/>
                <a:cs typeface="+mn-cs"/>
              </a:rPr>
              <a:t>비료 시장 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29782254-247F-4A0A-B8FF-C4CA158BE0CE}"/>
              </a:ext>
            </a:extLst>
          </p:cNvPr>
          <p:cNvSpPr/>
          <p:nvPr/>
        </p:nvSpPr>
        <p:spPr>
          <a:xfrm>
            <a:off x="4857750" y="2448182"/>
            <a:ext cx="4319953" cy="487893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0" cap="none" spc="-100" normalizeH="0" baseline="0" noProof="0" dirty="0">
                <a:ln w="317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pleSDGothicNeoB00" panose="02000503000000000000" pitchFamily="2" charset="-127"/>
                <a:ea typeface="AppleSDGothicNeoB00" panose="02000503000000000000" pitchFamily="2" charset="-127"/>
                <a:cs typeface="+mn-cs"/>
              </a:rPr>
              <a:t>대체 가능 시장</a:t>
            </a: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DF6DC5A8-ABE9-4968-AAAA-C81AFCCCA3D7}"/>
              </a:ext>
            </a:extLst>
          </p:cNvPr>
          <p:cNvGrpSpPr/>
          <p:nvPr/>
        </p:nvGrpSpPr>
        <p:grpSpPr>
          <a:xfrm>
            <a:off x="303811" y="3007942"/>
            <a:ext cx="4689979" cy="3181169"/>
            <a:chOff x="294286" y="1975951"/>
            <a:chExt cx="4689979" cy="3181169"/>
          </a:xfrm>
        </p:grpSpPr>
        <p:graphicFrame>
          <p:nvGraphicFramePr>
            <p:cNvPr id="27" name="차트 26">
              <a:extLst>
                <a:ext uri="{FF2B5EF4-FFF2-40B4-BE49-F238E27FC236}">
                  <a16:creationId xmlns:a16="http://schemas.microsoft.com/office/drawing/2014/main" id="{34DC689A-B5F0-4D93-B31C-85B399C6F55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94582044"/>
                </p:ext>
              </p:extLst>
            </p:nvPr>
          </p:nvGraphicFramePr>
          <p:xfrm>
            <a:off x="294286" y="2128981"/>
            <a:ext cx="4689979" cy="30281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DA7E23D-2B7E-49BB-BE99-306C0ADB88EE}"/>
                </a:ext>
              </a:extLst>
            </p:cNvPr>
            <p:cNvSpPr txBox="1"/>
            <p:nvPr/>
          </p:nvSpPr>
          <p:spPr>
            <a:xfrm>
              <a:off x="1927231" y="3259373"/>
              <a:ext cx="1326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-9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Noto Sans ExtCond ExtBd" panose="020B0906040504020204" pitchFamily="34"/>
                  <a:ea typeface="Noto Sans ExtCond ExtBd" panose="020B0906040504020204" pitchFamily="34"/>
                  <a:cs typeface="Noto Sans ExtCond ExtBd" panose="020B0906040504020204" pitchFamily="34"/>
                </a:rPr>
                <a:t>2</a:t>
              </a:r>
              <a:r>
                <a:rPr kumimoji="0" lang="ko-KR" altLang="en-US" sz="1800" b="0" i="0" u="none" strike="noStrike" kern="0" cap="none" spc="-9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Noto Sans ExtCond ExtBd" panose="020B0906040504020204" pitchFamily="34"/>
                  <a:ea typeface="AppleSDGothicNeoB00" panose="02000503000000000000" pitchFamily="2" charset="-127"/>
                  <a:cs typeface="Noto Sans ExtCond ExtBd" panose="020B0906040504020204" pitchFamily="34"/>
                </a:rPr>
                <a:t>조 </a:t>
              </a:r>
              <a:r>
                <a:rPr kumimoji="0" lang="en-US" altLang="ko-KR" sz="1800" b="0" i="0" u="none" strike="noStrike" kern="0" cap="none" spc="-9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Noto Sans ExtCond ExtBd" panose="020B0906040504020204" pitchFamily="34"/>
                  <a:ea typeface="Noto Sans ExtCond ExtBd" panose="020B0906040504020204" pitchFamily="34"/>
                  <a:cs typeface="Noto Sans ExtCond ExtBd" panose="020B0906040504020204" pitchFamily="34"/>
                </a:rPr>
                <a:t>3,000</a:t>
              </a:r>
              <a:r>
                <a:rPr kumimoji="0" lang="ko-KR" altLang="en-US" sz="1800" b="0" i="0" u="none" strike="noStrike" kern="0" cap="none" spc="-9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Noto Sans ExtCond ExtBd" panose="020B0906040504020204" pitchFamily="34"/>
                  <a:ea typeface="AppleSDGothicNeoB00" panose="02000503000000000000" pitchFamily="2" charset="-127"/>
                  <a:cs typeface="Noto Sans ExtCond ExtBd" panose="020B0906040504020204" pitchFamily="34"/>
                </a:rPr>
                <a:t>억원</a:t>
              </a:r>
            </a:p>
          </p:txBody>
        </p:sp>
        <p:sp>
          <p:nvSpPr>
            <p:cNvPr id="29" name="사각형 설명선 88">
              <a:extLst>
                <a:ext uri="{FF2B5EF4-FFF2-40B4-BE49-F238E27FC236}">
                  <a16:creationId xmlns:a16="http://schemas.microsoft.com/office/drawing/2014/main" id="{778F314B-4A1B-45AF-B0B3-4E1199BA0A78}"/>
                </a:ext>
              </a:extLst>
            </p:cNvPr>
            <p:cNvSpPr/>
            <p:nvPr/>
          </p:nvSpPr>
          <p:spPr>
            <a:xfrm>
              <a:off x="3565662" y="2968360"/>
              <a:ext cx="952108" cy="417171"/>
            </a:xfrm>
            <a:prstGeom prst="wedgeRectCallout">
              <a:avLst>
                <a:gd name="adj1" fmla="val -47700"/>
                <a:gd name="adj2" fmla="val 115431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oto Sans ExtCond SemBd" panose="020B0706040504020204" pitchFamily="34"/>
                  <a:ea typeface="Noto Sans ExtCond SemBd" panose="020B0706040504020204" pitchFamily="34"/>
                  <a:cs typeface="Noto Sans ExtCond SemBd" panose="020B0706040504020204" pitchFamily="34"/>
                </a:rPr>
                <a:t>9,000</a:t>
              </a:r>
              <a:r>
                <a:rPr kumimoji="0" lang="ko-KR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oto Sans ExtCond SemBd" panose="020B0706040504020204" pitchFamily="34"/>
                  <a:ea typeface="AppleSDGothicNeoM00" panose="02000503000000000000" pitchFamily="2" charset="-127"/>
                  <a:cs typeface="Noto Sans ExtCond SemBd" panose="020B0706040504020204" pitchFamily="34"/>
                </a:rPr>
                <a:t>억원</a:t>
              </a:r>
            </a:p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oto Sans ExtCond SemBd" panose="020B0706040504020204" pitchFamily="34"/>
                  <a:ea typeface="Noto Sans ExtCond SemBd" panose="020B0706040504020204" pitchFamily="34"/>
                  <a:cs typeface="Noto Sans ExtCond SemBd" panose="020B0706040504020204" pitchFamily="34"/>
                </a:rPr>
                <a:t>(39%)</a:t>
              </a:r>
              <a:endPara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oto Sans ExtCond SemBd" panose="020B0706040504020204" pitchFamily="34"/>
                <a:ea typeface="AppleSDGothicNeoM00" panose="02000503000000000000" pitchFamily="2" charset="-127"/>
                <a:cs typeface="Noto Sans ExtCond SemBd" panose="020B0706040504020204" pitchFamily="34"/>
              </a:endParaRPr>
            </a:p>
          </p:txBody>
        </p:sp>
        <p:sp>
          <p:nvSpPr>
            <p:cNvPr id="30" name="사각형 설명선 89">
              <a:extLst>
                <a:ext uri="{FF2B5EF4-FFF2-40B4-BE49-F238E27FC236}">
                  <a16:creationId xmlns:a16="http://schemas.microsoft.com/office/drawing/2014/main" id="{8EF17354-0ABF-466C-A83B-7FFEE2E45365}"/>
                </a:ext>
              </a:extLst>
            </p:cNvPr>
            <p:cNvSpPr/>
            <p:nvPr/>
          </p:nvSpPr>
          <p:spPr>
            <a:xfrm flipH="1">
              <a:off x="986722" y="2415288"/>
              <a:ext cx="918834" cy="417171"/>
            </a:xfrm>
            <a:prstGeom prst="wedgeRectCallout">
              <a:avLst>
                <a:gd name="adj1" fmla="val -35231"/>
                <a:gd name="adj2" fmla="val 106768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oto Sans ExtCond SemBd" panose="020B0706040504020204" pitchFamily="34"/>
                  <a:ea typeface="Noto Sans ExtCond SemBd" panose="020B0706040504020204" pitchFamily="34"/>
                  <a:cs typeface="Noto Sans ExtCond SemBd" panose="020B0706040504020204" pitchFamily="34"/>
                </a:rPr>
                <a:t>8,000</a:t>
              </a:r>
              <a:r>
                <a:rPr kumimoji="0" lang="ko-KR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oto Sans ExtCond SemBd" panose="020B0706040504020204" pitchFamily="34"/>
                  <a:ea typeface="AppleSDGothicNeoM00" panose="02000503000000000000" pitchFamily="2" charset="-127"/>
                  <a:cs typeface="Noto Sans ExtCond SemBd" panose="020B0706040504020204" pitchFamily="34"/>
                </a:rPr>
                <a:t>억원</a:t>
              </a:r>
            </a:p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oto Sans ExtCond SemBd" panose="020B0706040504020204" pitchFamily="34"/>
                  <a:ea typeface="Noto Sans ExtCond SemBd" panose="020B0706040504020204" pitchFamily="34"/>
                  <a:cs typeface="Noto Sans ExtCond SemBd" panose="020B0706040504020204" pitchFamily="34"/>
                </a:rPr>
                <a:t>(35%)</a:t>
              </a:r>
              <a:endPara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oto Sans ExtCond SemBd" panose="020B0706040504020204" pitchFamily="34"/>
                <a:ea typeface="AppleSDGothicNeoM00" panose="02000503000000000000" pitchFamily="2" charset="-127"/>
                <a:cs typeface="Noto Sans ExtCond SemBd" panose="020B0706040504020204" pitchFamily="34"/>
              </a:endParaRPr>
            </a:p>
          </p:txBody>
        </p:sp>
        <p:sp>
          <p:nvSpPr>
            <p:cNvPr id="31" name="사각형 설명선 107">
              <a:extLst>
                <a:ext uri="{FF2B5EF4-FFF2-40B4-BE49-F238E27FC236}">
                  <a16:creationId xmlns:a16="http://schemas.microsoft.com/office/drawing/2014/main" id="{78AF7409-DCB4-4785-B527-8243B5E247C8}"/>
                </a:ext>
              </a:extLst>
            </p:cNvPr>
            <p:cNvSpPr/>
            <p:nvPr/>
          </p:nvSpPr>
          <p:spPr>
            <a:xfrm flipH="1">
              <a:off x="1388744" y="3843522"/>
              <a:ext cx="918834" cy="417171"/>
            </a:xfrm>
            <a:prstGeom prst="wedgeRectCallout">
              <a:avLst>
                <a:gd name="adj1" fmla="val -72015"/>
                <a:gd name="adj2" fmla="val 38434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oto Sans ExtCond SemBd" panose="020B0706040504020204" pitchFamily="34"/>
                  <a:ea typeface="Noto Sans ExtCond SemBd" panose="020B0706040504020204" pitchFamily="34"/>
                  <a:cs typeface="Noto Sans ExtCond SemBd" panose="020B0706040504020204" pitchFamily="34"/>
                </a:rPr>
                <a:t>3,000</a:t>
              </a:r>
              <a:r>
                <a:rPr kumimoji="0" lang="ko-KR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oto Sans ExtCond SemBd" panose="020B0706040504020204" pitchFamily="34"/>
                  <a:ea typeface="AppleSDGothicNeoM00" panose="02000503000000000000" pitchFamily="2" charset="-127"/>
                  <a:cs typeface="Noto Sans ExtCond SemBd" panose="020B0706040504020204" pitchFamily="34"/>
                </a:rPr>
                <a:t>억원</a:t>
              </a:r>
            </a:p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oto Sans ExtCond SemBd" panose="020B0706040504020204" pitchFamily="34"/>
                  <a:ea typeface="Noto Sans ExtCond SemBd" panose="020B0706040504020204" pitchFamily="34"/>
                  <a:cs typeface="Noto Sans ExtCond SemBd" panose="020B0706040504020204" pitchFamily="34"/>
                </a:rPr>
                <a:t>(13%)</a:t>
              </a:r>
              <a:endPara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oto Sans ExtCond SemBd" panose="020B0706040504020204" pitchFamily="34"/>
                <a:ea typeface="AppleSDGothicNeoM00" panose="02000503000000000000" pitchFamily="2" charset="-127"/>
                <a:cs typeface="Noto Sans ExtCond SemBd" panose="020B0706040504020204" pitchFamily="34"/>
              </a:endParaRPr>
            </a:p>
          </p:txBody>
        </p:sp>
        <p:sp>
          <p:nvSpPr>
            <p:cNvPr id="32" name="사각형 설명선 117">
              <a:extLst>
                <a:ext uri="{FF2B5EF4-FFF2-40B4-BE49-F238E27FC236}">
                  <a16:creationId xmlns:a16="http://schemas.microsoft.com/office/drawing/2014/main" id="{81E6FB25-03B7-4427-B5BD-2CF2646E16C8}"/>
                </a:ext>
              </a:extLst>
            </p:cNvPr>
            <p:cNvSpPr/>
            <p:nvPr/>
          </p:nvSpPr>
          <p:spPr>
            <a:xfrm flipH="1">
              <a:off x="2964118" y="1975951"/>
              <a:ext cx="886349" cy="417171"/>
            </a:xfrm>
            <a:prstGeom prst="wedgeRectCallout">
              <a:avLst>
                <a:gd name="adj1" fmla="val 40386"/>
                <a:gd name="adj2" fmla="val 113682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oto Sans ExtCond SemBd" panose="020B0706040504020204" pitchFamily="34"/>
                  <a:ea typeface="Noto Sans ExtCond SemBd" panose="020B0706040504020204" pitchFamily="34"/>
                  <a:cs typeface="Noto Sans ExtCond SemBd" panose="020B0706040504020204" pitchFamily="34"/>
                </a:rPr>
                <a:t>3,000</a:t>
              </a:r>
              <a:r>
                <a:rPr kumimoji="0" lang="ko-KR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oto Sans ExtCond SemBd" panose="020B0706040504020204" pitchFamily="34"/>
                  <a:ea typeface="AppleSDGothicNeoM00" panose="02000503000000000000" pitchFamily="2" charset="-127"/>
                  <a:cs typeface="Noto Sans ExtCond SemBd" panose="020B0706040504020204" pitchFamily="34"/>
                </a:rPr>
                <a:t>억원</a:t>
              </a:r>
            </a:p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Noto Sans ExtCond SemBd" panose="020B0706040504020204" pitchFamily="34"/>
                  <a:ea typeface="Noto Sans ExtCond SemBd" panose="020B0706040504020204" pitchFamily="34"/>
                  <a:cs typeface="Noto Sans ExtCond SemBd" panose="020B0706040504020204" pitchFamily="34"/>
                </a:rPr>
                <a:t>(13%)</a:t>
              </a:r>
              <a:endPara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oto Sans ExtCond SemBd" panose="020B0706040504020204" pitchFamily="34"/>
                <a:ea typeface="AppleSDGothicNeoM00" panose="02000503000000000000" pitchFamily="2" charset="-127"/>
                <a:cs typeface="Noto Sans ExtCond SemBd" panose="020B0706040504020204" pitchFamily="34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0C4986C-B2F7-4C17-A6BE-481DAA8FDF3F}"/>
                </a:ext>
              </a:extLst>
            </p:cNvPr>
            <p:cNvSpPr txBox="1"/>
            <p:nvPr/>
          </p:nvSpPr>
          <p:spPr>
            <a:xfrm>
              <a:off x="2133201" y="2953499"/>
              <a:ext cx="10198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0" cap="none" spc="-9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ppleSDGothicNeoB00" panose="02000503000000000000" pitchFamily="2" charset="-127"/>
                  <a:ea typeface="AppleSDGothicNeoB00" panose="02000503000000000000" pitchFamily="2" charset="-127"/>
                </a:rPr>
                <a:t>비료 시장</a:t>
              </a:r>
            </a:p>
          </p:txBody>
        </p:sp>
      </p:grp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5CA6DD64-69E2-4937-9350-798ADF2D4AE2}"/>
              </a:ext>
            </a:extLst>
          </p:cNvPr>
          <p:cNvSpPr/>
          <p:nvPr/>
        </p:nvSpPr>
        <p:spPr>
          <a:xfrm>
            <a:off x="4857726" y="2932483"/>
            <a:ext cx="4319977" cy="3279903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graphicFrame>
        <p:nvGraphicFramePr>
          <p:cNvPr id="35" name="차트 34">
            <a:extLst>
              <a:ext uri="{FF2B5EF4-FFF2-40B4-BE49-F238E27FC236}">
                <a16:creationId xmlns:a16="http://schemas.microsoft.com/office/drawing/2014/main" id="{FBB52B5A-C8BA-43A5-A6FD-F870B2F5EC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5622083"/>
              </p:ext>
            </p:extLst>
          </p:nvPr>
        </p:nvGraphicFramePr>
        <p:xfrm>
          <a:off x="4843876" y="3098779"/>
          <a:ext cx="4352492" cy="3103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사각형 설명선 125">
            <a:extLst>
              <a:ext uri="{FF2B5EF4-FFF2-40B4-BE49-F238E27FC236}">
                <a16:creationId xmlns:a16="http://schemas.microsoft.com/office/drawing/2014/main" id="{8C58BF4F-C7B6-4FCF-8CB8-FFF0A0F8768B}"/>
              </a:ext>
            </a:extLst>
          </p:cNvPr>
          <p:cNvSpPr/>
          <p:nvPr/>
        </p:nvSpPr>
        <p:spPr>
          <a:xfrm>
            <a:off x="7748102" y="3472874"/>
            <a:ext cx="923764" cy="417171"/>
          </a:xfrm>
          <a:prstGeom prst="wedgeRectCallout">
            <a:avLst>
              <a:gd name="adj1" fmla="val -44135"/>
              <a:gd name="adj2" fmla="val 117544"/>
            </a:avLst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oto Sans ExtCond SemBd" panose="020B0706040504020204" pitchFamily="34"/>
                <a:ea typeface="Noto Sans ExtCond SemBd" panose="020B0706040504020204" pitchFamily="34"/>
                <a:cs typeface="Noto Sans ExtCond SemBd" panose="020B0706040504020204" pitchFamily="34"/>
              </a:rPr>
              <a:t>2,000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oto Sans ExtCond SemBd" panose="020B0706040504020204" pitchFamily="34"/>
                <a:ea typeface="AppleSDGothicNeoM00" panose="02000503000000000000" pitchFamily="2" charset="-127"/>
                <a:cs typeface="Noto Sans ExtCond SemBd" panose="020B0706040504020204" pitchFamily="34"/>
              </a:rPr>
              <a:t>억원</a:t>
            </a: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oto Sans ExtCond SemBd" panose="020B0706040504020204" pitchFamily="34"/>
                <a:ea typeface="Noto Sans ExtCond SemBd" panose="020B0706040504020204" pitchFamily="34"/>
                <a:cs typeface="Noto Sans ExtCond SemBd" panose="020B0706040504020204" pitchFamily="34"/>
              </a:rPr>
              <a:t>(25%)</a:t>
            </a:r>
            <a:endParaRPr kumimoji="0" lang="ko-KR" altLang="en-US" sz="1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oto Sans ExtCond SemBd" panose="020B0706040504020204" pitchFamily="34"/>
              <a:ea typeface="AppleSDGothicNeoM00" panose="02000503000000000000" pitchFamily="2" charset="-127"/>
              <a:cs typeface="Noto Sans ExtCond SemBd" panose="020B0706040504020204" pitchFamily="34"/>
            </a:endParaRPr>
          </a:p>
        </p:txBody>
      </p:sp>
      <p:sp>
        <p:nvSpPr>
          <p:cNvPr id="37" name="사각형 설명선 126">
            <a:extLst>
              <a:ext uri="{FF2B5EF4-FFF2-40B4-BE49-F238E27FC236}">
                <a16:creationId xmlns:a16="http://schemas.microsoft.com/office/drawing/2014/main" id="{826774AC-A209-4342-B1BD-A8A66748B0BB}"/>
              </a:ext>
            </a:extLst>
          </p:cNvPr>
          <p:cNvSpPr/>
          <p:nvPr/>
        </p:nvSpPr>
        <p:spPr>
          <a:xfrm flipH="1">
            <a:off x="5261402" y="3802256"/>
            <a:ext cx="959322" cy="417171"/>
          </a:xfrm>
          <a:prstGeom prst="wedgeRectCallout">
            <a:avLst>
              <a:gd name="adj1" fmla="val -39507"/>
              <a:gd name="adj2" fmla="val 97635"/>
            </a:avLst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oto Sans ExtCond SemBd" panose="020B0706040504020204" pitchFamily="34"/>
                <a:ea typeface="Noto Sans ExtCond SemBd" panose="020B0706040504020204" pitchFamily="34"/>
                <a:cs typeface="Noto Sans ExtCond SemBd" panose="020B0706040504020204" pitchFamily="34"/>
              </a:rPr>
              <a:t>1,000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oto Sans ExtCond SemBd" panose="020B0706040504020204" pitchFamily="34"/>
                <a:ea typeface="AppleSDGothicNeoM00" panose="02000503000000000000" pitchFamily="2" charset="-127"/>
                <a:cs typeface="Noto Sans ExtCond SemBd" panose="020B0706040504020204" pitchFamily="34"/>
              </a:rPr>
              <a:t>억원</a:t>
            </a: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oto Sans ExtCond SemBd" panose="020B0706040504020204" pitchFamily="34"/>
                <a:ea typeface="Noto Sans ExtCond SemBd" panose="020B0706040504020204" pitchFamily="34"/>
                <a:cs typeface="Noto Sans ExtCond SemBd" panose="020B0706040504020204" pitchFamily="34"/>
              </a:rPr>
              <a:t>(12.5%)</a:t>
            </a:r>
            <a:endParaRPr kumimoji="0" lang="ko-KR" altLang="en-US" sz="1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oto Sans ExtCond SemBd" panose="020B0706040504020204" pitchFamily="34"/>
              <a:ea typeface="AppleSDGothicNeoM00" panose="02000503000000000000" pitchFamily="2" charset="-127"/>
              <a:cs typeface="Noto Sans ExtCond SemBd" panose="020B0706040504020204" pitchFamily="34"/>
            </a:endParaRPr>
          </a:p>
        </p:txBody>
      </p:sp>
      <p:sp>
        <p:nvSpPr>
          <p:cNvPr id="38" name="사각형 설명선 127">
            <a:extLst>
              <a:ext uri="{FF2B5EF4-FFF2-40B4-BE49-F238E27FC236}">
                <a16:creationId xmlns:a16="http://schemas.microsoft.com/office/drawing/2014/main" id="{C0DF7B4A-D938-478B-AB3E-F33E940A6DAD}"/>
              </a:ext>
            </a:extLst>
          </p:cNvPr>
          <p:cNvSpPr/>
          <p:nvPr/>
        </p:nvSpPr>
        <p:spPr>
          <a:xfrm flipH="1">
            <a:off x="7513338" y="4747569"/>
            <a:ext cx="926862" cy="417171"/>
          </a:xfrm>
          <a:prstGeom prst="wedgeRectCallout">
            <a:avLst>
              <a:gd name="adj1" fmla="val 52543"/>
              <a:gd name="adj2" fmla="val 79173"/>
            </a:avLst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oto Sans ExtCond SemBd" panose="020B0706040504020204" pitchFamily="34"/>
                <a:ea typeface="Noto Sans ExtCond SemBd" panose="020B0706040504020204" pitchFamily="34"/>
                <a:cs typeface="Noto Sans ExtCond SemBd" panose="020B0706040504020204" pitchFamily="34"/>
              </a:rPr>
              <a:t>4,000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oto Sans ExtCond SemBd" panose="020B0706040504020204" pitchFamily="34"/>
                <a:ea typeface="AppleSDGothicNeoM00" panose="02000503000000000000" pitchFamily="2" charset="-127"/>
                <a:cs typeface="Noto Sans ExtCond SemBd" panose="020B0706040504020204" pitchFamily="34"/>
              </a:rPr>
              <a:t>억원</a:t>
            </a: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oto Sans ExtCond SemBd" panose="020B0706040504020204" pitchFamily="34"/>
                <a:ea typeface="Noto Sans ExtCond SemBd" panose="020B0706040504020204" pitchFamily="34"/>
                <a:cs typeface="Noto Sans ExtCond SemBd" panose="020B0706040504020204" pitchFamily="34"/>
              </a:rPr>
              <a:t>(50%)</a:t>
            </a:r>
            <a:endParaRPr kumimoji="0" lang="ko-KR" altLang="en-US" sz="1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oto Sans ExtCond SemBd" panose="020B0706040504020204" pitchFamily="34"/>
              <a:ea typeface="AppleSDGothicNeoM00" panose="02000503000000000000" pitchFamily="2" charset="-127"/>
              <a:cs typeface="Noto Sans ExtCond SemBd" panose="020B0706040504020204" pitchFamily="34"/>
            </a:endParaRPr>
          </a:p>
        </p:txBody>
      </p:sp>
      <p:sp>
        <p:nvSpPr>
          <p:cNvPr id="39" name="사각형 설명선 128">
            <a:extLst>
              <a:ext uri="{FF2B5EF4-FFF2-40B4-BE49-F238E27FC236}">
                <a16:creationId xmlns:a16="http://schemas.microsoft.com/office/drawing/2014/main" id="{1279464C-C7A4-4F4F-9BB4-F9101FF0D954}"/>
              </a:ext>
            </a:extLst>
          </p:cNvPr>
          <p:cNvSpPr/>
          <p:nvPr/>
        </p:nvSpPr>
        <p:spPr>
          <a:xfrm flipH="1">
            <a:off x="5787409" y="3030741"/>
            <a:ext cx="972307" cy="417171"/>
          </a:xfrm>
          <a:prstGeom prst="wedgeRectCallout">
            <a:avLst>
              <a:gd name="adj1" fmla="val -35607"/>
              <a:gd name="adj2" fmla="val 90786"/>
            </a:avLst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oto Sans ExtCond SemBd" panose="020B0706040504020204" pitchFamily="34"/>
                <a:ea typeface="Noto Sans ExtCond SemBd" panose="020B0706040504020204" pitchFamily="34"/>
                <a:cs typeface="Noto Sans ExtCond SemBd" panose="020B0706040504020204" pitchFamily="34"/>
              </a:rPr>
              <a:t>1,000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oto Sans ExtCond SemBd" panose="020B0706040504020204" pitchFamily="34"/>
                <a:ea typeface="AppleSDGothicNeoM00" panose="02000503000000000000" pitchFamily="2" charset="-127"/>
                <a:cs typeface="Noto Sans ExtCond SemBd" panose="020B0706040504020204" pitchFamily="34"/>
              </a:rPr>
              <a:t>억원</a:t>
            </a: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oto Sans ExtCond SemBd" panose="020B0706040504020204" pitchFamily="34"/>
                <a:ea typeface="Noto Sans ExtCond SemBd" panose="020B0706040504020204" pitchFamily="34"/>
                <a:cs typeface="Noto Sans ExtCond SemBd" panose="020B0706040504020204" pitchFamily="34"/>
              </a:rPr>
              <a:t>(12.5%)</a:t>
            </a:r>
            <a:endParaRPr kumimoji="0" lang="ko-KR" altLang="en-US" sz="1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oto Sans ExtCond SemBd" panose="020B0706040504020204" pitchFamily="34"/>
              <a:ea typeface="AppleSDGothicNeoM00" panose="02000503000000000000" pitchFamily="2" charset="-127"/>
              <a:cs typeface="Noto Sans ExtCond SemBd" panose="020B0706040504020204" pitchFamily="3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126920D-DD3D-410A-86D8-54E3174B4F6C}"/>
              </a:ext>
            </a:extLst>
          </p:cNvPr>
          <p:cNvSpPr txBox="1"/>
          <p:nvPr/>
        </p:nvSpPr>
        <p:spPr>
          <a:xfrm>
            <a:off x="6533847" y="4356315"/>
            <a:ext cx="1007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latinLnBrk="1"/>
            <a:r>
              <a:rPr lang="en-US" altLang="ko-KR" spc="-90" dirty="0">
                <a:solidFill>
                  <a:srgbClr val="FF3300"/>
                </a:solidFill>
                <a:latin typeface="Noto Sans ExtCond ExtBd" panose="020B0906040504020204" pitchFamily="34"/>
                <a:ea typeface="Noto Sans ExtCond ExtBd" panose="020B0906040504020204" pitchFamily="34"/>
                <a:cs typeface="Noto Sans ExtCond ExtBd" panose="020B0906040504020204" pitchFamily="34"/>
              </a:rPr>
              <a:t>8,000</a:t>
            </a:r>
            <a:r>
              <a:rPr lang="ko-KR" altLang="en-US" spc="-90" dirty="0">
                <a:solidFill>
                  <a:srgbClr val="FF3300"/>
                </a:solidFill>
                <a:latin typeface="Noto Sans ExtCond ExtBd" panose="020B0906040504020204" pitchFamily="34"/>
                <a:ea typeface="AppleSDGothicNeoB00" panose="02000503000000000000" pitchFamily="2" charset="-127"/>
                <a:cs typeface="Noto Sans ExtCond ExtBd" panose="020B0906040504020204" pitchFamily="34"/>
              </a:rPr>
              <a:t>억원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ADF8F28-3031-4A63-AC48-CC655D142E64}"/>
              </a:ext>
            </a:extLst>
          </p:cNvPr>
          <p:cNvSpPr txBox="1"/>
          <p:nvPr/>
        </p:nvSpPr>
        <p:spPr>
          <a:xfrm>
            <a:off x="6545272" y="3813103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latinLnBrk="1"/>
            <a:r>
              <a:rPr lang="ko-KR" altLang="en-US" sz="1600" spc="-150" dirty="0">
                <a:solidFill>
                  <a:prstClr val="black"/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대체</a:t>
            </a:r>
            <a:endParaRPr lang="en-US" altLang="ko-KR" sz="1600" spc="-150" dirty="0">
              <a:solidFill>
                <a:prstClr val="black"/>
              </a:solidFill>
              <a:latin typeface="AppleSDGothicNeoB00" panose="02000503000000000000" pitchFamily="2" charset="-127"/>
              <a:ea typeface="AppleSDGothicNeoB00" panose="02000503000000000000" pitchFamily="2" charset="-127"/>
            </a:endParaRPr>
          </a:p>
          <a:p>
            <a:pPr algn="ctr" defTabSz="914400" latinLnBrk="1"/>
            <a:r>
              <a:rPr lang="ko-KR" altLang="en-US" sz="1600" spc="-150" dirty="0">
                <a:solidFill>
                  <a:prstClr val="black"/>
                </a:solidFill>
                <a:latin typeface="AppleSDGothicNeoB00" panose="02000503000000000000" pitchFamily="2" charset="-127"/>
                <a:ea typeface="AppleSDGothicNeoB00" panose="02000503000000000000" pitchFamily="2" charset="-127"/>
              </a:rPr>
              <a:t>가능 시장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66314D9-8C21-8B29-0F65-3F1BFD63A65B}"/>
              </a:ext>
            </a:extLst>
          </p:cNvPr>
          <p:cNvSpPr txBox="1"/>
          <p:nvPr/>
        </p:nvSpPr>
        <p:spPr>
          <a:xfrm>
            <a:off x="527541" y="279920"/>
            <a:ext cx="1869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spc="-3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2. </a:t>
            </a:r>
            <a:r>
              <a:rPr lang="ko-KR" altLang="en-US" sz="2800" b="1" spc="-3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시장 현황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4A81230-00FE-82F9-490C-7300613C6FF5}"/>
              </a:ext>
            </a:extLst>
          </p:cNvPr>
          <p:cNvSpPr txBox="1"/>
          <p:nvPr/>
        </p:nvSpPr>
        <p:spPr>
          <a:xfrm>
            <a:off x="936189" y="1659830"/>
            <a:ext cx="8040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chemeClr val="accent5">
                    <a:lumMod val="50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[  </a:t>
            </a:r>
            <a:r>
              <a:rPr lang="ko-KR" altLang="en-US" sz="2400" spc="-150" dirty="0">
                <a:solidFill>
                  <a:schemeClr val="accent5">
                    <a:lumMod val="50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전체 </a:t>
            </a:r>
            <a:r>
              <a:rPr lang="en-US" altLang="ko-KR" sz="2400" spc="-150" dirty="0">
                <a:solidFill>
                  <a:schemeClr val="accent5">
                    <a:lumMod val="50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2.3</a:t>
            </a:r>
            <a:r>
              <a:rPr lang="ko-KR" altLang="en-US" sz="2400" spc="-150" dirty="0">
                <a:solidFill>
                  <a:schemeClr val="accent5">
                    <a:lumMod val="50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조원 비료시장에서 약 </a:t>
            </a:r>
            <a:r>
              <a:rPr lang="en-US" altLang="ko-KR" sz="2400" spc="-150" dirty="0">
                <a:solidFill>
                  <a:schemeClr val="accent5">
                    <a:lumMod val="50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0.8</a:t>
            </a:r>
            <a:r>
              <a:rPr lang="ko-KR" altLang="en-US" sz="2400" spc="-150" dirty="0">
                <a:solidFill>
                  <a:schemeClr val="accent5">
                    <a:lumMod val="50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조원이 대체가능 시장으로 추정 </a:t>
            </a:r>
            <a:r>
              <a:rPr lang="en-US" altLang="ko-KR" sz="2400" spc="-150" dirty="0">
                <a:solidFill>
                  <a:schemeClr val="accent5">
                    <a:lumMod val="50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]</a:t>
            </a:r>
            <a:endParaRPr lang="ko-KR" altLang="en-US" sz="2400" spc="-150" dirty="0">
              <a:solidFill>
                <a:schemeClr val="accent5">
                  <a:lumMod val="50000"/>
                </a:schemeClr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EFA9BBE-4B33-977C-CA88-8EFF073B83D3}"/>
              </a:ext>
            </a:extLst>
          </p:cNvPr>
          <p:cNvSpPr txBox="1"/>
          <p:nvPr/>
        </p:nvSpPr>
        <p:spPr>
          <a:xfrm>
            <a:off x="768610" y="1028065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en-US" altLang="ko-KR" b="1" spc="-15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2-1. </a:t>
            </a:r>
            <a:r>
              <a:rPr lang="ko-KR" altLang="en-US" b="1" spc="-15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규모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25D51F1-AE82-CA36-FF56-828CA694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6CBB-1957-4D86-BBE8-EEE705966AD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395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E66314D9-8C21-8B29-0F65-3F1BFD63A65B}"/>
              </a:ext>
            </a:extLst>
          </p:cNvPr>
          <p:cNvSpPr txBox="1"/>
          <p:nvPr/>
        </p:nvSpPr>
        <p:spPr>
          <a:xfrm>
            <a:off x="527541" y="279920"/>
            <a:ext cx="1869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spc="-3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2. </a:t>
            </a:r>
            <a:r>
              <a:rPr lang="ko-KR" altLang="en-US" sz="2800" b="1" spc="-3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시장 현황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4A81230-00FE-82F9-490C-7300613C6FF5}"/>
              </a:ext>
            </a:extLst>
          </p:cNvPr>
          <p:cNvSpPr txBox="1"/>
          <p:nvPr/>
        </p:nvSpPr>
        <p:spPr>
          <a:xfrm>
            <a:off x="936189" y="1651517"/>
            <a:ext cx="8040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chemeClr val="accent5">
                    <a:lumMod val="50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[  </a:t>
            </a:r>
            <a:r>
              <a:rPr lang="ko-KR" altLang="en-US" sz="2400" spc="-150" dirty="0">
                <a:solidFill>
                  <a:schemeClr val="accent5">
                    <a:lumMod val="50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효능에 대한 신뢰로 생산이 뒷받침되면 큰 수익이 기대되는 시장  </a:t>
            </a:r>
            <a:r>
              <a:rPr lang="en-US" altLang="ko-KR" sz="2400" spc="-150" dirty="0">
                <a:solidFill>
                  <a:schemeClr val="accent5">
                    <a:lumMod val="50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]</a:t>
            </a:r>
            <a:endParaRPr lang="ko-KR" altLang="en-US" sz="2400" spc="-150" dirty="0">
              <a:solidFill>
                <a:schemeClr val="accent5">
                  <a:lumMod val="50000"/>
                </a:schemeClr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EFA9BBE-4B33-977C-CA88-8EFF073B83D3}"/>
              </a:ext>
            </a:extLst>
          </p:cNvPr>
          <p:cNvSpPr txBox="1"/>
          <p:nvPr/>
        </p:nvSpPr>
        <p:spPr>
          <a:xfrm>
            <a:off x="768610" y="1028065"/>
            <a:ext cx="179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altLang="ko-KR" b="1" spc="-15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2-2. </a:t>
            </a:r>
            <a:r>
              <a:rPr lang="ko-KR" altLang="en-US" b="1" spc="-15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시장 이슈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83E05E9-1943-EBCC-0B48-3B08E5188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335" y="2413516"/>
            <a:ext cx="3830088" cy="387116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4F64B78-7CA0-042F-4BFC-26E1A18E4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6394" y="2831365"/>
            <a:ext cx="3942456" cy="2634810"/>
          </a:xfrm>
          <a:prstGeom prst="rect">
            <a:avLst/>
          </a:prstGeom>
        </p:spPr>
      </p:pic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A213EFFE-5C8B-2FA3-3EF4-B88AEF6CC830}"/>
              </a:ext>
            </a:extLst>
          </p:cNvPr>
          <p:cNvCxnSpPr/>
          <p:nvPr/>
        </p:nvCxnSpPr>
        <p:spPr>
          <a:xfrm>
            <a:off x="4953000" y="2387779"/>
            <a:ext cx="0" cy="3876754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3B2ED7A-25AC-92C8-3C7B-E1C975D7D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6CBB-1957-4D86-BBE8-EEE705966AD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5139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E66314D9-8C21-8B29-0F65-3F1BFD63A65B}"/>
              </a:ext>
            </a:extLst>
          </p:cNvPr>
          <p:cNvSpPr txBox="1"/>
          <p:nvPr/>
        </p:nvSpPr>
        <p:spPr>
          <a:xfrm>
            <a:off x="527541" y="279920"/>
            <a:ext cx="1869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spc="-3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3. </a:t>
            </a:r>
            <a:r>
              <a:rPr lang="ko-KR" altLang="en-US" sz="2800" b="1" spc="-30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판매 전략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4A81230-00FE-82F9-490C-7300613C6FF5}"/>
              </a:ext>
            </a:extLst>
          </p:cNvPr>
          <p:cNvSpPr txBox="1"/>
          <p:nvPr/>
        </p:nvSpPr>
        <p:spPr>
          <a:xfrm>
            <a:off x="534147" y="1651517"/>
            <a:ext cx="8844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chemeClr val="accent5">
                    <a:lumMod val="50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[  </a:t>
            </a:r>
            <a:r>
              <a:rPr lang="ko-KR" altLang="en-US" sz="2400" spc="-150" dirty="0">
                <a:solidFill>
                  <a:schemeClr val="accent5">
                    <a:lumMod val="50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정부지원을 받아 </a:t>
            </a:r>
            <a:r>
              <a:rPr lang="en-US" altLang="ko-KR" sz="2400" spc="-150" dirty="0">
                <a:solidFill>
                  <a:schemeClr val="accent5">
                    <a:lumMod val="50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(</a:t>
            </a:r>
            <a:r>
              <a:rPr lang="ko-KR" altLang="en-US" sz="2400" spc="-150" dirty="0">
                <a:solidFill>
                  <a:schemeClr val="accent5">
                    <a:lumMod val="50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농민의</a:t>
            </a:r>
            <a:r>
              <a:rPr lang="en-US" altLang="ko-KR" sz="2400" spc="-150" dirty="0">
                <a:solidFill>
                  <a:schemeClr val="accent5">
                    <a:lumMod val="50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)</a:t>
            </a:r>
            <a:r>
              <a:rPr lang="ko-KR" altLang="en-US" sz="2400" spc="-150" dirty="0">
                <a:solidFill>
                  <a:schemeClr val="accent5">
                    <a:lumMod val="50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구매부담을 줄일 수 있도록 농협유통 납품 추진  </a:t>
            </a:r>
            <a:r>
              <a:rPr lang="en-US" altLang="ko-KR" sz="2400" spc="-150" dirty="0">
                <a:solidFill>
                  <a:schemeClr val="accent5">
                    <a:lumMod val="50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]</a:t>
            </a:r>
            <a:endParaRPr lang="ko-KR" altLang="en-US" sz="2400" spc="-150" dirty="0">
              <a:solidFill>
                <a:schemeClr val="accent5">
                  <a:lumMod val="50000"/>
                </a:schemeClr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EFA9BBE-4B33-977C-CA88-8EFF073B83D3}"/>
              </a:ext>
            </a:extLst>
          </p:cNvPr>
          <p:cNvSpPr txBox="1"/>
          <p:nvPr/>
        </p:nvSpPr>
        <p:spPr>
          <a:xfrm>
            <a:off x="768610" y="1028065"/>
            <a:ext cx="221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altLang="ko-KR" b="1" spc="-15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3-1. </a:t>
            </a:r>
            <a:r>
              <a:rPr lang="ko-KR" altLang="en-US" b="1" spc="-15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농협유통 납품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E939D2-4090-05F4-05A3-674397503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E6CBB-1957-4D86-BBE8-EEE705966AD8}" type="slidenum">
              <a:rPr lang="ko-KR" altLang="en-US" smtClean="0"/>
              <a:t>9</a:t>
            </a:fld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89AAAD8-CB92-1135-63AA-34C0BA3F2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665" y="2506129"/>
            <a:ext cx="5935297" cy="3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71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테마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테마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테마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테마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테마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테마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446</TotalTime>
  <Words>494</Words>
  <Application>Microsoft Office PowerPoint</Application>
  <PresentationFormat>A4 용지(210x297mm)</PresentationFormat>
  <Paragraphs>115</Paragraphs>
  <Slides>17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8" baseType="lpstr">
      <vt:lpstr>AppleSDGothicNeoB00</vt:lpstr>
      <vt:lpstr>KoPub돋움체 Bold</vt:lpstr>
      <vt:lpstr>KoPub돋움체 Medium</vt:lpstr>
      <vt:lpstr>Noto Sans ExtCond ExtBd</vt:lpstr>
      <vt:lpstr>Noto Sans ExtCond SemBd</vt:lpstr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BH</dc:creator>
  <cp:lastModifiedBy>BH</cp:lastModifiedBy>
  <cp:revision>19</cp:revision>
  <cp:lastPrinted>2022-05-30T02:07:13Z</cp:lastPrinted>
  <dcterms:created xsi:type="dcterms:W3CDTF">2022-03-21T09:19:27Z</dcterms:created>
  <dcterms:modified xsi:type="dcterms:W3CDTF">2022-05-30T04:41:28Z</dcterms:modified>
</cp:coreProperties>
</file>