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 saveSubsetFonts="1" autoCompressPictures="0">
  <p:sldMasterIdLst>
    <p:sldMasterId id="2147483687" r:id="rId1"/>
  </p:sldMasterIdLst>
  <p:notesMasterIdLst>
    <p:notesMasterId r:id="rId26"/>
  </p:notesMasterIdLst>
  <p:handoutMasterIdLst>
    <p:handoutMasterId r:id="rId27"/>
  </p:handoutMasterIdLst>
  <p:sldIdLst>
    <p:sldId id="1081" r:id="rId2"/>
    <p:sldId id="1091" r:id="rId3"/>
    <p:sldId id="1166" r:id="rId4"/>
    <p:sldId id="1169" r:id="rId5"/>
    <p:sldId id="1200" r:id="rId6"/>
    <p:sldId id="1198" r:id="rId7"/>
    <p:sldId id="1183" r:id="rId8"/>
    <p:sldId id="1184" r:id="rId9"/>
    <p:sldId id="1171" r:id="rId10"/>
    <p:sldId id="1185" r:id="rId11"/>
    <p:sldId id="1186" r:id="rId12"/>
    <p:sldId id="1172" r:id="rId13"/>
    <p:sldId id="1173" r:id="rId14"/>
    <p:sldId id="1188" r:id="rId15"/>
    <p:sldId id="1174" r:id="rId16"/>
    <p:sldId id="1190" r:id="rId17"/>
    <p:sldId id="1175" r:id="rId18"/>
    <p:sldId id="1192" r:id="rId19"/>
    <p:sldId id="1176" r:id="rId20"/>
    <p:sldId id="1177" r:id="rId21"/>
    <p:sldId id="1197" r:id="rId22"/>
    <p:sldId id="1199" r:id="rId23"/>
    <p:sldId id="1142" r:id="rId24"/>
    <p:sldId id="1157" r:id="rId25"/>
  </p:sldIdLst>
  <p:sldSz cx="10691813" cy="7559675"/>
  <p:notesSz cx="6797675" cy="9926638"/>
  <p:embeddedFontLst>
    <p:embeddedFont>
      <p:font typeface="HY동녘B" panose="020B0600000101010101" charset="-127"/>
      <p:regular r:id="rId28"/>
    </p:embeddedFont>
    <p:embeddedFont>
      <p:font typeface="KoPub돋움체 Bold" panose="02020603020101020101" pitchFamily="18" charset="-127"/>
      <p:regular r:id="rId29"/>
    </p:embeddedFont>
    <p:embeddedFont>
      <p:font typeface="함초롬바탕" panose="02030604000101010101" pitchFamily="18" charset="-127"/>
      <p:regular r:id="rId30"/>
      <p:bold r:id="rId31"/>
    </p:embeddedFont>
    <p:embeddedFont>
      <p:font typeface="맑은 고딕" panose="020B0503020000020004" pitchFamily="50" charset="-127"/>
      <p:regular r:id="rId32"/>
      <p:bold r:id="rId33"/>
    </p:embeddedFont>
    <p:embeddedFont>
      <p:font typeface="KoPubWorld돋움체 Medium" panose="020B0600000101010101" charset="-127"/>
      <p:regular r:id="rId34"/>
    </p:embeddedFont>
    <p:embeddedFont>
      <p:font typeface="KoPub바탕체 Bold" panose="02020603020101020101" pitchFamily="18" charset="-127"/>
      <p:regular r:id="rId35"/>
    </p:embeddedFont>
    <p:embeddedFont>
      <p:font typeface="KoPub돋움체 Medium" panose="02020603020101020101" pitchFamily="18" charset="-127"/>
      <p:regular r:id="rId36"/>
    </p:embeddedFont>
    <p:embeddedFont>
      <p:font typeface="HY헤드라인M" panose="02030600000101010101" pitchFamily="18" charset="-127"/>
      <p:regular r:id="rId37"/>
    </p:embeddedFont>
  </p:embeddedFontLst>
  <p:defaultTextStyle>
    <a:defPPr>
      <a:defRPr lang="ko-KR"/>
    </a:defPPr>
    <a:lvl1pPr marL="0" algn="l" defTabSz="991046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5522" algn="l" defTabSz="991046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1046" algn="l" defTabSz="991046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86554" algn="l" defTabSz="991046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82083" algn="l" defTabSz="991046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77590" algn="l" defTabSz="991046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73109" algn="l" defTabSz="991046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68629" algn="l" defTabSz="991046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64154" algn="l" defTabSz="991046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8" pos="283" userDrawn="1">
          <p15:clr>
            <a:srgbClr val="A4A3A4"/>
          </p15:clr>
        </p15:guide>
        <p15:guide id="9" pos="6452" userDrawn="1">
          <p15:clr>
            <a:srgbClr val="A4A3A4"/>
          </p15:clr>
        </p15:guide>
        <p15:guide id="12" orient="horz" pos="2154" userDrawn="1">
          <p15:clr>
            <a:srgbClr val="A4A3A4"/>
          </p15:clr>
        </p15:guide>
        <p15:guide id="13" pos="3368" userDrawn="1">
          <p15:clr>
            <a:srgbClr val="A4A3A4"/>
          </p15:clr>
        </p15:guide>
        <p15:guide id="14" pos="4352" userDrawn="1">
          <p15:clr>
            <a:srgbClr val="A4A3A4"/>
          </p15:clr>
        </p15:guide>
        <p15:guide id="15" pos="64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4" userDrawn="1">
          <p15:clr>
            <a:srgbClr val="A4A3A4"/>
          </p15:clr>
        </p15:guide>
        <p15:guide id="2" pos="2138" userDrawn="1">
          <p15:clr>
            <a:srgbClr val="A4A3A4"/>
          </p15:clr>
        </p15:guide>
        <p15:guide id="3" orient="horz" pos="3127" userDrawn="1">
          <p15:clr>
            <a:srgbClr val="A4A3A4"/>
          </p15:clr>
        </p15:guide>
        <p15:guide id="4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54A0"/>
    <a:srgbClr val="FFB534"/>
    <a:srgbClr val="0070C0"/>
    <a:srgbClr val="595959"/>
    <a:srgbClr val="6CBB8D"/>
    <a:srgbClr val="0077B7"/>
    <a:srgbClr val="2896AA"/>
    <a:srgbClr val="4D535F"/>
    <a:srgbClr val="0B65D3"/>
    <a:srgbClr val="0056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694" autoAdjust="0"/>
    <p:restoredTop sz="65668" autoAdjust="0"/>
  </p:normalViewPr>
  <p:slideViewPr>
    <p:cSldViewPr>
      <p:cViewPr varScale="1">
        <p:scale>
          <a:sx n="106" d="100"/>
          <a:sy n="106" d="100"/>
        </p:scale>
        <p:origin x="1674" y="78"/>
      </p:cViewPr>
      <p:guideLst>
        <p:guide pos="283"/>
        <p:guide pos="6452"/>
        <p:guide orient="horz" pos="2154"/>
        <p:guide pos="3368"/>
        <p:guide pos="4352"/>
        <p:guide pos="64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98" d="100"/>
        <a:sy n="198" d="100"/>
      </p:scale>
      <p:origin x="0" y="-3048"/>
    </p:cViewPr>
  </p:sorterViewPr>
  <p:notesViewPr>
    <p:cSldViewPr>
      <p:cViewPr varScale="1">
        <p:scale>
          <a:sx n="81" d="100"/>
          <a:sy n="81" d="100"/>
        </p:scale>
        <p:origin x="3972" y="72"/>
      </p:cViewPr>
      <p:guideLst>
        <p:guide orient="horz" pos="3124"/>
        <p:guide pos="2138"/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2-16T14:03:08.436" idx="2">
    <p:pos x="10" y="10"/>
    <p:text/>
    <p:extLst>
      <p:ext uri="{C676402C-5697-4E1C-873F-D02D1690AC5C}">
        <p15:threadingInfo xmlns:p15="http://schemas.microsoft.com/office/powerpoint/2012/main" timeZoneBias="-54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2946400" cy="497927"/>
          </a:xfrm>
          <a:prstGeom prst="rect">
            <a:avLst/>
          </a:prstGeom>
        </p:spPr>
        <p:txBody>
          <a:bodyPr vert="horz" lIns="91417" tIns="45708" rIns="91417" bIns="45708" rtlCol="0"/>
          <a:lstStyle>
            <a:lvl1pPr algn="l">
              <a:defRPr sz="1200"/>
            </a:lvl1pPr>
          </a:lstStyle>
          <a:p>
            <a:endParaRPr lang="ko-KR" altLang="en-US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49690" y="3"/>
            <a:ext cx="2946400" cy="497927"/>
          </a:xfrm>
          <a:prstGeom prst="rect">
            <a:avLst/>
          </a:prstGeom>
        </p:spPr>
        <p:txBody>
          <a:bodyPr vert="horz" lIns="91417" tIns="45708" rIns="91417" bIns="45708" rtlCol="0"/>
          <a:lstStyle>
            <a:lvl1pPr algn="r">
              <a:defRPr sz="1200"/>
            </a:lvl1pPr>
          </a:lstStyle>
          <a:p>
            <a:fld id="{CAB335C3-CCD7-49CC-BB82-DC305BF24DD0}" type="datetimeFigureOut">
              <a:rPr lang="ko-KR" altLang="en-US" smtClean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pPr/>
              <a:t>2024-02-16</a:t>
            </a:fld>
            <a:endParaRPr lang="ko-KR" altLang="en-US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3" y="9428714"/>
            <a:ext cx="2946400" cy="497927"/>
          </a:xfrm>
          <a:prstGeom prst="rect">
            <a:avLst/>
          </a:prstGeom>
        </p:spPr>
        <p:txBody>
          <a:bodyPr vert="horz" lIns="91417" tIns="45708" rIns="91417" bIns="45708" rtlCol="0" anchor="b"/>
          <a:lstStyle>
            <a:lvl1pPr algn="l">
              <a:defRPr sz="1200"/>
            </a:lvl1pPr>
          </a:lstStyle>
          <a:p>
            <a:endParaRPr lang="ko-KR" altLang="en-US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49690" y="9428714"/>
            <a:ext cx="2946400" cy="497927"/>
          </a:xfrm>
          <a:prstGeom prst="rect">
            <a:avLst/>
          </a:prstGeom>
        </p:spPr>
        <p:txBody>
          <a:bodyPr vert="horz" lIns="91417" tIns="45708" rIns="91417" bIns="45708" rtlCol="0" anchor="b"/>
          <a:lstStyle>
            <a:lvl1pPr algn="r">
              <a:defRPr sz="1200"/>
            </a:lvl1pPr>
          </a:lstStyle>
          <a:p>
            <a:fld id="{CAE49FA3-3648-4DF8-A80D-FC684546E0CA}" type="slidenum">
              <a:rPr lang="ko-KR" altLang="en-US" smtClean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pPr/>
              <a:t>‹#›</a:t>
            </a:fld>
            <a:endParaRPr lang="ko-KR" altLang="en-US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6569531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2945659" cy="496333"/>
          </a:xfrm>
          <a:prstGeom prst="rect">
            <a:avLst/>
          </a:prstGeom>
        </p:spPr>
        <p:txBody>
          <a:bodyPr vert="horz" lIns="91417" tIns="45708" rIns="91417" bIns="45708" rtlCol="0"/>
          <a:lstStyle>
            <a:lvl1pPr algn="l">
              <a:defRPr sz="1200">
                <a:latin typeface="KoPub돋움체 Medium" panose="00000600000000000000" pitchFamily="2" charset="-127"/>
                <a:ea typeface="KoPub돋움체 Medium" panose="00000600000000000000" pitchFamily="2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7" y="2"/>
            <a:ext cx="2945659" cy="496333"/>
          </a:xfrm>
          <a:prstGeom prst="rect">
            <a:avLst/>
          </a:prstGeom>
        </p:spPr>
        <p:txBody>
          <a:bodyPr vert="horz" lIns="91417" tIns="45708" rIns="91417" bIns="45708" rtlCol="0"/>
          <a:lstStyle>
            <a:lvl1pPr algn="r">
              <a:defRPr sz="1200">
                <a:latin typeface="KoPub돋움체 Medium" panose="00000600000000000000" pitchFamily="2" charset="-127"/>
                <a:ea typeface="KoPub돋움체 Medium" panose="00000600000000000000" pitchFamily="2" charset="-127"/>
              </a:defRPr>
            </a:lvl1pPr>
          </a:lstStyle>
          <a:p>
            <a:fld id="{9FC01F9A-EA6E-4222-B670-48713F8DEFC7}" type="datetimeFigureOut">
              <a:rPr lang="ko-KR" altLang="en-US" smtClean="0"/>
              <a:pPr/>
              <a:t>2024-02-16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766763" y="747713"/>
            <a:ext cx="52641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7" tIns="45708" rIns="91417" bIns="45708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6"/>
          </a:xfrm>
          <a:prstGeom prst="rect">
            <a:avLst/>
          </a:prstGeom>
        </p:spPr>
        <p:txBody>
          <a:bodyPr vert="horz" lIns="91417" tIns="45708" rIns="91417" bIns="45708" rtlCol="0"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4" y="9428582"/>
            <a:ext cx="2945659" cy="496333"/>
          </a:xfrm>
          <a:prstGeom prst="rect">
            <a:avLst/>
          </a:prstGeom>
        </p:spPr>
        <p:txBody>
          <a:bodyPr vert="horz" lIns="91417" tIns="45708" rIns="91417" bIns="45708" rtlCol="0" anchor="b"/>
          <a:lstStyle>
            <a:lvl1pPr algn="l">
              <a:defRPr sz="1200">
                <a:latin typeface="KoPub돋움체 Medium" panose="00000600000000000000" pitchFamily="2" charset="-127"/>
                <a:ea typeface="KoPub돋움체 Medium" panose="00000600000000000000" pitchFamily="2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7" y="9428582"/>
            <a:ext cx="2945659" cy="496333"/>
          </a:xfrm>
          <a:prstGeom prst="rect">
            <a:avLst/>
          </a:prstGeom>
        </p:spPr>
        <p:txBody>
          <a:bodyPr vert="horz" lIns="91417" tIns="45708" rIns="91417" bIns="45708" rtlCol="0" anchor="b"/>
          <a:lstStyle>
            <a:lvl1pPr algn="r">
              <a:defRPr sz="1200">
                <a:latin typeface="KoPub돋움체 Medium" panose="00000600000000000000" pitchFamily="2" charset="-127"/>
                <a:ea typeface="KoPub돋움체 Medium" panose="00000600000000000000" pitchFamily="2" charset="-127"/>
              </a:defRPr>
            </a:lvl1pPr>
          </a:lstStyle>
          <a:p>
            <a:fld id="{0CA8877A-A1A6-40F7-BB4C-6147DA6C490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610522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91046" rtl="0" eaLnBrk="1" latinLnBrk="1" hangingPunct="1">
      <a:defRPr sz="1300" kern="1200">
        <a:solidFill>
          <a:schemeClr val="tx1"/>
        </a:solidFill>
        <a:latin typeface="KoPub돋움체 Medium" panose="00000600000000000000" pitchFamily="2" charset="-127"/>
        <a:ea typeface="KoPub돋움체 Medium" panose="00000600000000000000" pitchFamily="2" charset="-127"/>
        <a:cs typeface="+mn-cs"/>
      </a:defRPr>
    </a:lvl1pPr>
    <a:lvl2pPr marL="495522" algn="l" defTabSz="991046" rtl="0" eaLnBrk="1" latinLnBrk="1" hangingPunct="1">
      <a:defRPr sz="1300" kern="1200">
        <a:solidFill>
          <a:schemeClr val="tx1"/>
        </a:solidFill>
        <a:latin typeface="KoPub돋움체 Medium" panose="00000600000000000000" pitchFamily="2" charset="-127"/>
        <a:ea typeface="KoPub돋움체 Medium" panose="00000600000000000000" pitchFamily="2" charset="-127"/>
        <a:cs typeface="+mn-cs"/>
      </a:defRPr>
    </a:lvl2pPr>
    <a:lvl3pPr marL="991046" algn="l" defTabSz="991046" rtl="0" eaLnBrk="1" latinLnBrk="1" hangingPunct="1">
      <a:defRPr sz="1300" kern="1200">
        <a:solidFill>
          <a:schemeClr val="tx1"/>
        </a:solidFill>
        <a:latin typeface="KoPub돋움체 Medium" panose="00000600000000000000" pitchFamily="2" charset="-127"/>
        <a:ea typeface="KoPub돋움체 Medium" panose="00000600000000000000" pitchFamily="2" charset="-127"/>
        <a:cs typeface="+mn-cs"/>
      </a:defRPr>
    </a:lvl3pPr>
    <a:lvl4pPr marL="1486554" algn="l" defTabSz="991046" rtl="0" eaLnBrk="1" latinLnBrk="1" hangingPunct="1">
      <a:defRPr sz="1300" kern="1200">
        <a:solidFill>
          <a:schemeClr val="tx1"/>
        </a:solidFill>
        <a:latin typeface="KoPub돋움체 Medium" panose="00000600000000000000" pitchFamily="2" charset="-127"/>
        <a:ea typeface="KoPub돋움체 Medium" panose="00000600000000000000" pitchFamily="2" charset="-127"/>
        <a:cs typeface="+mn-cs"/>
      </a:defRPr>
    </a:lvl4pPr>
    <a:lvl5pPr marL="1982083" algn="l" defTabSz="991046" rtl="0" eaLnBrk="1" latinLnBrk="1" hangingPunct="1">
      <a:defRPr sz="1300" kern="1200">
        <a:solidFill>
          <a:schemeClr val="tx1"/>
        </a:solidFill>
        <a:latin typeface="KoPub돋움체 Medium" panose="00000600000000000000" pitchFamily="2" charset="-127"/>
        <a:ea typeface="KoPub돋움체 Medium" panose="00000600000000000000" pitchFamily="2" charset="-127"/>
        <a:cs typeface="+mn-cs"/>
      </a:defRPr>
    </a:lvl5pPr>
    <a:lvl6pPr marL="2477590" algn="l" defTabSz="991046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73109" algn="l" defTabSz="991046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68629" algn="l" defTabSz="991046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64154" algn="l" defTabSz="991046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00093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08979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49571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2426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66343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90813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70912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70912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07941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07941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7815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7476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52803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52803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36323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186069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4038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신고제도 대상 농업기계는 신품 기준으로 </a:t>
            </a:r>
            <a:r>
              <a:rPr lang="en-US" altLang="ko-KR" dirty="0" smtClean="0"/>
              <a:t>23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7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5</a:t>
            </a:r>
            <a:r>
              <a:rPr lang="ko-KR" altLang="en-US" dirty="0" smtClean="0"/>
              <a:t>일 이후 판매된 트랙터</a:t>
            </a:r>
            <a:r>
              <a:rPr lang="en-US" altLang="ko-KR" dirty="0" smtClean="0"/>
              <a:t>,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콤바인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이앙기 입니다</a:t>
            </a:r>
            <a:r>
              <a:rPr lang="en-US" altLang="ko-KR" baseline="0" dirty="0" smtClean="0"/>
              <a:t>.</a:t>
            </a:r>
          </a:p>
          <a:p>
            <a:r>
              <a:rPr lang="ko-KR" altLang="en-US" baseline="0" dirty="0" smtClean="0"/>
              <a:t>중고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폐기의 경우는 </a:t>
            </a:r>
            <a:r>
              <a:rPr lang="en-US" altLang="ko-KR" baseline="0" dirty="0" smtClean="0"/>
              <a:t>22</a:t>
            </a:r>
            <a:r>
              <a:rPr lang="ko-KR" altLang="en-US" baseline="0" dirty="0" smtClean="0"/>
              <a:t>년 </a:t>
            </a:r>
            <a:r>
              <a:rPr lang="en-US" altLang="ko-KR" baseline="0" dirty="0" smtClean="0"/>
              <a:t>6</a:t>
            </a:r>
            <a:r>
              <a:rPr lang="ko-KR" altLang="en-US" baseline="0" dirty="0" smtClean="0"/>
              <a:t>월 </a:t>
            </a:r>
            <a:r>
              <a:rPr lang="en-US" altLang="ko-KR" baseline="0" dirty="0" smtClean="0"/>
              <a:t>15</a:t>
            </a:r>
            <a:r>
              <a:rPr lang="ko-KR" altLang="en-US" baseline="0" dirty="0" smtClean="0"/>
              <a:t>일 이후에 생산되어 차대에 제조번호가 각인되어 있는 트랙터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콤바인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이앙기에 한정되니 꼭 기억해주시기 바랍니다</a:t>
            </a:r>
            <a:r>
              <a:rPr lang="en-US" altLang="ko-KR" baseline="0" dirty="0" smtClean="0"/>
              <a:t>.</a:t>
            </a:r>
          </a:p>
          <a:p>
            <a:endParaRPr lang="en-US" altLang="ko-KR" baseline="0" dirty="0" smtClean="0"/>
          </a:p>
          <a:p>
            <a:r>
              <a:rPr lang="ko-KR" altLang="en-US" baseline="0" dirty="0" smtClean="0"/>
              <a:t>신고 주체는 다음과 같습니다</a:t>
            </a:r>
            <a:r>
              <a:rPr lang="en-US" altLang="ko-KR" baseline="0" dirty="0" smtClean="0"/>
              <a:t>.</a:t>
            </a:r>
          </a:p>
          <a:p>
            <a:r>
              <a:rPr lang="ko-KR" altLang="en-US" baseline="0" dirty="0" smtClean="0"/>
              <a:t>신품판매의 경우 제조</a:t>
            </a:r>
            <a:r>
              <a:rPr lang="en-US" altLang="ko-KR" baseline="0" dirty="0" smtClean="0"/>
              <a:t>,</a:t>
            </a:r>
            <a:r>
              <a:rPr lang="ko-KR" altLang="en-US" baseline="0" dirty="0" smtClean="0"/>
              <a:t>수입업자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판매위탁업자가 신고해야 하고 중고거래는 지역농협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사후관리업자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수출업자가 대상이 됩니다</a:t>
            </a:r>
            <a:r>
              <a:rPr lang="en-US" altLang="ko-KR" baseline="0" dirty="0" smtClean="0"/>
              <a:t>.</a:t>
            </a:r>
          </a:p>
          <a:p>
            <a:r>
              <a:rPr lang="ko-KR" altLang="en-US" baseline="0" dirty="0" smtClean="0"/>
              <a:t>폐기신고는 농촌진흥청에서 지정한 농업기계해체제활용업자가 대상입니다</a:t>
            </a:r>
            <a:r>
              <a:rPr lang="en-US" altLang="ko-KR" baseline="0" dirty="0" smtClean="0"/>
              <a:t>.</a:t>
            </a:r>
          </a:p>
          <a:p>
            <a:endParaRPr lang="en-US" altLang="ko-KR" baseline="0" dirty="0" smtClean="0"/>
          </a:p>
          <a:p>
            <a:r>
              <a:rPr lang="ko-KR" altLang="en-US" baseline="0" dirty="0" smtClean="0"/>
              <a:t>신고내용은 신품 판매의 경우 </a:t>
            </a:r>
            <a:r>
              <a:rPr lang="ko-KR" altLang="en-US" baseline="0" dirty="0" err="1" smtClean="0"/>
              <a:t>제원정보와</a:t>
            </a:r>
            <a:r>
              <a:rPr lang="ko-KR" altLang="en-US" baseline="0" dirty="0" smtClean="0"/>
              <a:t> 구매자의 </a:t>
            </a:r>
            <a:r>
              <a:rPr lang="ko-KR" altLang="en-US" baseline="0" dirty="0" err="1" smtClean="0"/>
              <a:t>인적사항</a:t>
            </a:r>
            <a:r>
              <a:rPr lang="ko-KR" altLang="en-US" baseline="0" dirty="0" smtClean="0"/>
              <a:t> 거래일자이고</a:t>
            </a:r>
            <a:endParaRPr lang="en-US" altLang="ko-KR" baseline="0" dirty="0" smtClean="0"/>
          </a:p>
          <a:p>
            <a:r>
              <a:rPr lang="ko-KR" altLang="en-US" baseline="0" dirty="0" smtClean="0"/>
              <a:t>중고거래는 현재 소유자의 </a:t>
            </a:r>
            <a:r>
              <a:rPr lang="ko-KR" altLang="en-US" baseline="0" dirty="0" err="1" smtClean="0"/>
              <a:t>인적사항과</a:t>
            </a:r>
            <a:r>
              <a:rPr lang="ko-KR" altLang="en-US" baseline="0" dirty="0" smtClean="0"/>
              <a:t> 변경일자 폐기는 제조번호와 폐기의뢰자 인정사항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재활용 부품 정보 입니다</a:t>
            </a:r>
            <a:r>
              <a:rPr lang="en-US" altLang="ko-KR" baseline="0" dirty="0" smtClean="0"/>
              <a:t>.</a:t>
            </a:r>
          </a:p>
          <a:p>
            <a:r>
              <a:rPr lang="ko-KR" altLang="en-US" baseline="0" dirty="0" smtClean="0"/>
              <a:t>자세한 사항은 뒤에서 설명 드리겠습니다</a:t>
            </a:r>
            <a:r>
              <a:rPr lang="en-US" altLang="ko-KR" baseline="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2518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신고주체별</a:t>
            </a:r>
            <a:r>
              <a:rPr lang="ko-KR" altLang="en-US" dirty="0" smtClean="0"/>
              <a:t> 중점사항입니다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신품 판매는 </a:t>
            </a:r>
            <a:r>
              <a:rPr lang="en-US" altLang="ko-KR" dirty="0" smtClean="0"/>
              <a:t>10</a:t>
            </a:r>
            <a:r>
              <a:rPr lang="ko-KR" altLang="en-US" dirty="0" smtClean="0"/>
              <a:t>일</a:t>
            </a:r>
            <a:r>
              <a:rPr lang="en-US" altLang="ko-KR" dirty="0" smtClean="0"/>
              <a:t>, </a:t>
            </a:r>
            <a:r>
              <a:rPr lang="ko-KR" altLang="en-US" dirty="0" smtClean="0"/>
              <a:t>중고는 </a:t>
            </a:r>
            <a:r>
              <a:rPr lang="en-US" altLang="ko-KR" dirty="0" smtClean="0"/>
              <a:t>15</a:t>
            </a:r>
            <a:r>
              <a:rPr lang="ko-KR" altLang="en-US" dirty="0" smtClean="0"/>
              <a:t>일</a:t>
            </a:r>
            <a:r>
              <a:rPr lang="en-US" altLang="ko-KR" dirty="0" smtClean="0"/>
              <a:t>, </a:t>
            </a:r>
            <a:r>
              <a:rPr lang="ko-KR" altLang="en-US" dirty="0" smtClean="0"/>
              <a:t>폐기는 </a:t>
            </a:r>
            <a:r>
              <a:rPr lang="en-US" altLang="ko-KR" dirty="0" smtClean="0"/>
              <a:t>7</a:t>
            </a:r>
            <a:r>
              <a:rPr lang="ko-KR" altLang="en-US" dirty="0" smtClean="0"/>
              <a:t>일</a:t>
            </a:r>
            <a:r>
              <a:rPr lang="ko-KR" altLang="en-US" baseline="0" dirty="0" smtClean="0"/>
              <a:t> 입니다</a:t>
            </a:r>
            <a:r>
              <a:rPr lang="en-US" altLang="ko-KR" baseline="0" dirty="0" smtClean="0"/>
              <a:t>.</a:t>
            </a:r>
          </a:p>
          <a:p>
            <a:endParaRPr lang="en-US" altLang="ko-KR" baseline="0" dirty="0" smtClean="0"/>
          </a:p>
          <a:p>
            <a:r>
              <a:rPr lang="ko-KR" altLang="en-US" baseline="0" dirty="0" smtClean="0"/>
              <a:t>가장 문의 해주시는 판매한 날로부터 </a:t>
            </a:r>
            <a:r>
              <a:rPr lang="en-US" altLang="ko-KR" baseline="0" dirty="0" smtClean="0"/>
              <a:t>10</a:t>
            </a:r>
            <a:r>
              <a:rPr lang="ko-KR" altLang="en-US" baseline="0" dirty="0" smtClean="0"/>
              <a:t>일 신고하게 되어 있는데 계약서 작성 이후에도 기계고유번호를 확인 할 수 없거나</a:t>
            </a:r>
            <a:endParaRPr lang="en-US" altLang="ko-KR" baseline="0" dirty="0" smtClean="0"/>
          </a:p>
          <a:p>
            <a:r>
              <a:rPr lang="ko-KR" altLang="en-US" baseline="0" dirty="0" smtClean="0"/>
              <a:t>기계가 인계되는 시점이 </a:t>
            </a:r>
            <a:r>
              <a:rPr lang="en-US" altLang="ko-KR" baseline="0" dirty="0" smtClean="0"/>
              <a:t>10</a:t>
            </a:r>
            <a:r>
              <a:rPr lang="ko-KR" altLang="en-US" baseline="0" dirty="0" smtClean="0"/>
              <a:t>일을 지나는 사례가 많이 발생하는 것으로 알고 있습니다</a:t>
            </a:r>
            <a:r>
              <a:rPr lang="en-US" altLang="ko-KR" baseline="0" dirty="0" smtClean="0"/>
              <a:t>.</a:t>
            </a:r>
          </a:p>
          <a:p>
            <a:r>
              <a:rPr lang="ko-KR" altLang="en-US" baseline="0" dirty="0" smtClean="0"/>
              <a:t>계약일자에 거래될 수 없는 명백한 사유가 있으면 물품 인도 인수서로 대체 증빙하여 인도 인수 일자를 거래일자로 입력하시면 됩니다</a:t>
            </a:r>
            <a:r>
              <a:rPr lang="en-US" altLang="ko-KR" baseline="0" dirty="0" smtClean="0"/>
              <a:t>.</a:t>
            </a:r>
          </a:p>
          <a:p>
            <a:endParaRPr lang="en-US" altLang="ko-KR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223457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</p:spTree>
    <p:extLst>
      <p:ext uri="{BB962C8B-B14F-4D97-AF65-F5344CB8AC3E}">
        <p14:creationId xmlns:p14="http://schemas.microsoft.com/office/powerpoint/2010/main" val="3966712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975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1610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7948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3093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" y="0"/>
            <a:ext cx="10691075" cy="7560195"/>
          </a:xfrm>
          <a:prstGeom prst="rect">
            <a:avLst/>
          </a:prstGeom>
        </p:spPr>
      </p:pic>
      <p:sp>
        <p:nvSpPr>
          <p:cNvPr id="27" name="TextBox 26"/>
          <p:cNvSpPr txBox="1"/>
          <p:nvPr userDrawn="1"/>
        </p:nvSpPr>
        <p:spPr>
          <a:xfrm>
            <a:off x="9090322" y="195000"/>
            <a:ext cx="618759" cy="200055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 algn="ctr">
              <a:defRPr sz="1600" spc="-5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1pPr>
          </a:lstStyle>
          <a:p>
            <a:pPr lvl="0" algn="l"/>
            <a:r>
              <a:rPr lang="ko-KR" altLang="en-US" sz="1300" dirty="0"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사업 개요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8700160" y="187306"/>
            <a:ext cx="155492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 algn="ctr">
              <a:defRPr sz="1600" spc="-5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1pPr>
          </a:lstStyle>
          <a:p>
            <a:pPr lvl="0" algn="ctr"/>
            <a:r>
              <a:rPr lang="en-US" altLang="ko-KR" sz="1400" dirty="0">
                <a:latin typeface="KoPub바탕체 Bold" panose="00000800000000000000" pitchFamily="2" charset="-127"/>
                <a:ea typeface="KoPub바탕체 Bold" panose="00000800000000000000" pitchFamily="2" charset="-127"/>
              </a:rPr>
              <a:t>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="" xmlns:a16="http://schemas.microsoft.com/office/drawing/2014/main" id="{472EDE8D-1E7C-C749-CDF6-DD4CE2880B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5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9"/>
            <a:ext cx="10692549" cy="7559156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="" xmlns:a16="http://schemas.microsoft.com/office/drawing/2014/main" id="{9841BD0D-6791-4580-9120-2A0924350A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322" y="7238218"/>
            <a:ext cx="1465055" cy="216000"/>
          </a:xfrm>
          <a:prstGeom prst="rect">
            <a:avLst/>
          </a:prstGeom>
        </p:spPr>
      </p:pic>
      <p:sp>
        <p:nvSpPr>
          <p:cNvPr id="6" name="Rectangle 115">
            <a:extLst>
              <a:ext uri="{FF2B5EF4-FFF2-40B4-BE49-F238E27FC236}">
                <a16:creationId xmlns="" xmlns:a16="http://schemas.microsoft.com/office/drawing/2014/main" id="{EF0806E3-9E82-3927-AABD-C3A4235348B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991475" y="7238218"/>
            <a:ext cx="707910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algn="ctr" latinLnBrk="0">
              <a:buClr>
                <a:prstClr val="black">
                  <a:lumMod val="75000"/>
                  <a:lumOff val="25000"/>
                </a:prstClr>
              </a:buClr>
              <a:buSzPct val="90000"/>
            </a:pPr>
            <a:fld id="{748E87A2-E7D2-4B00-A716-E2331817351F}" type="slidenum">
              <a:rPr lang="ko-KR" altLang="en-US" sz="1000" kern="1200" noProof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pPr algn="ctr" latinLnBrk="0">
                <a:buClr>
                  <a:prstClr val="black">
                    <a:lumMod val="75000"/>
                    <a:lumOff val="25000"/>
                  </a:prstClr>
                </a:buClr>
                <a:buSzPct val="90000"/>
              </a:pPr>
              <a:t>‹#›</a:t>
            </a:fld>
            <a:endParaRPr lang="ko-KR" altLang="en-US" sz="8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30" y="7238218"/>
            <a:ext cx="1055551" cy="25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7894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감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9597"/>
            <a:ext cx="10793590" cy="5992170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>
            <a:off x="1722284" y="2808445"/>
            <a:ext cx="3839513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 sz="6600" spc="-5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감사합니다</a:t>
            </a:r>
          </a:p>
        </p:txBody>
      </p:sp>
      <p:sp>
        <p:nvSpPr>
          <p:cNvPr id="3" name="직사각형 2"/>
          <p:cNvSpPr/>
          <p:nvPr userDrawn="1"/>
        </p:nvSpPr>
        <p:spPr>
          <a:xfrm>
            <a:off x="1817514" y="4211885"/>
            <a:ext cx="3312368" cy="288032"/>
          </a:xfrm>
          <a:prstGeom prst="rect">
            <a:avLst/>
          </a:prstGeom>
          <a:solidFill>
            <a:srgbClr val="2568B9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t"/>
          <a:lstStyle/>
          <a:p>
            <a:pPr algn="ctr"/>
            <a:endParaRPr lang="ko-KR" altLang="en-US" sz="14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1793682" y="4196295"/>
            <a:ext cx="3693703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600" spc="250" baseline="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>
                    <a:alpha val="65000"/>
                  </a:prst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THANK YOU FOR ATTENTION</a:t>
            </a:r>
          </a:p>
        </p:txBody>
      </p:sp>
    </p:spTree>
    <p:extLst>
      <p:ext uri="{BB962C8B-B14F-4D97-AF65-F5344CB8AC3E}">
        <p14:creationId xmlns:p14="http://schemas.microsoft.com/office/powerpoint/2010/main" val="392950112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36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감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9597"/>
            <a:ext cx="10793590" cy="5992170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>
            <a:off x="1722284" y="2808445"/>
            <a:ext cx="3347391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 sz="6600" spc="-5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질의 응답</a:t>
            </a:r>
          </a:p>
        </p:txBody>
      </p:sp>
      <p:sp>
        <p:nvSpPr>
          <p:cNvPr id="3" name="직사각형 2"/>
          <p:cNvSpPr/>
          <p:nvPr userDrawn="1"/>
        </p:nvSpPr>
        <p:spPr>
          <a:xfrm>
            <a:off x="1817514" y="4211885"/>
            <a:ext cx="3312368" cy="288032"/>
          </a:xfrm>
          <a:prstGeom prst="rect">
            <a:avLst/>
          </a:prstGeom>
          <a:solidFill>
            <a:srgbClr val="2568B9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t"/>
          <a:lstStyle/>
          <a:p>
            <a:pPr algn="ctr"/>
            <a:endParaRPr lang="ko-KR" altLang="en-US" sz="14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1793682" y="4196295"/>
            <a:ext cx="3307957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600" spc="250" baseline="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>
                    <a:alpha val="65000"/>
                  </a:prst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QUESTION AND ANSWER</a:t>
            </a:r>
          </a:p>
        </p:txBody>
      </p:sp>
    </p:spTree>
    <p:extLst>
      <p:ext uri="{BB962C8B-B14F-4D97-AF65-F5344CB8AC3E}">
        <p14:creationId xmlns:p14="http://schemas.microsoft.com/office/powerpoint/2010/main" val="338305847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36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전체_빈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9891503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5185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93" r:id="rId2"/>
    <p:sldLayoutId id="2147483696" r:id="rId3"/>
    <p:sldLayoutId id="2147483684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91244" rtl="0" eaLnBrk="1" latinLnBrk="1" hangingPunct="1">
        <a:spcBef>
          <a:spcPct val="0"/>
        </a:spcBef>
        <a:buNone/>
        <a:defRPr sz="4800" kern="1200">
          <a:solidFill>
            <a:schemeClr val="tx1"/>
          </a:solidFill>
          <a:latin typeface="HY헤드라인M" panose="02030600000101010101" pitchFamily="18" charset="-127"/>
          <a:ea typeface="HY헤드라인M" panose="02030600000101010101" pitchFamily="18" charset="-127"/>
          <a:cs typeface="+mj-cs"/>
        </a:defRPr>
      </a:lvl1pPr>
    </p:titleStyle>
    <p:bodyStyle>
      <a:lvl1pPr marL="371714" indent="-371714" algn="l" defTabSz="991244" rtl="0" eaLnBrk="1" latinLnBrk="1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돋움" panose="020B0600000101010101" pitchFamily="50" charset="-127"/>
          <a:ea typeface="돋움" panose="020B0600000101010101" pitchFamily="50" charset="-127"/>
          <a:cs typeface="+mn-cs"/>
        </a:defRPr>
      </a:lvl1pPr>
      <a:lvl2pPr marL="805379" indent="-309767" algn="l" defTabSz="991244" rtl="0" eaLnBrk="1" latinLnBrk="1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돋움" panose="020B0600000101010101" pitchFamily="50" charset="-127"/>
          <a:ea typeface="돋움" panose="020B0600000101010101" pitchFamily="50" charset="-127"/>
          <a:cs typeface="+mn-cs"/>
        </a:defRPr>
      </a:lvl2pPr>
      <a:lvl3pPr marL="1239047" indent="-247812" algn="l" defTabSz="991244" rtl="0" eaLnBrk="1" latinLnBrk="1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돋움" panose="020B0600000101010101" pitchFamily="50" charset="-127"/>
          <a:ea typeface="돋움" panose="020B0600000101010101" pitchFamily="50" charset="-127"/>
          <a:cs typeface="+mn-cs"/>
        </a:defRPr>
      </a:lvl3pPr>
      <a:lvl4pPr marL="1734660" indent="-247812" algn="l" defTabSz="991244" rtl="0" eaLnBrk="1" latinLnBrk="1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돋움" panose="020B0600000101010101" pitchFamily="50" charset="-127"/>
          <a:ea typeface="돋움" panose="020B0600000101010101" pitchFamily="50" charset="-127"/>
          <a:cs typeface="+mn-cs"/>
        </a:defRPr>
      </a:lvl4pPr>
      <a:lvl5pPr marL="2230279" indent="-247812" algn="l" defTabSz="991244" rtl="0" eaLnBrk="1" latinLnBrk="1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돋움" panose="020B0600000101010101" pitchFamily="50" charset="-127"/>
          <a:ea typeface="돋움" panose="020B0600000101010101" pitchFamily="50" charset="-127"/>
          <a:cs typeface="+mn-cs"/>
        </a:defRPr>
      </a:lvl5pPr>
      <a:lvl6pPr marL="2725878" indent="-247812" algn="l" defTabSz="991244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21514" indent="-247812" algn="l" defTabSz="991244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17128" indent="-247812" algn="l" defTabSz="991244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12748" indent="-247812" algn="l" defTabSz="991244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91244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5621" algn="l" defTabSz="991244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1244" algn="l" defTabSz="991244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86851" algn="l" defTabSz="991244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82479" algn="l" defTabSz="991244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78086" algn="l" defTabSz="991244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3704" algn="l" defTabSz="991244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69323" algn="l" defTabSz="991244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947" algn="l" defTabSz="991244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81" userDrawn="1">
          <p15:clr>
            <a:srgbClr val="F26B43"/>
          </p15:clr>
        </p15:guide>
        <p15:guide id="2" pos="336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0" y="0"/>
            <a:ext cx="11178554" cy="7571110"/>
            <a:chOff x="0" y="0"/>
            <a:chExt cx="11178554" cy="7571110"/>
          </a:xfrm>
        </p:grpSpPr>
        <p:pic>
          <p:nvPicPr>
            <p:cNvPr id="11" name="그림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0" r="3457"/>
            <a:stretch/>
          </p:blipFill>
          <p:spPr>
            <a:xfrm>
              <a:off x="9728" y="8953"/>
              <a:ext cx="11167353" cy="7550722"/>
            </a:xfrm>
            <a:prstGeom prst="rect">
              <a:avLst/>
            </a:prstGeom>
          </p:spPr>
        </p:pic>
        <p:sp>
          <p:nvSpPr>
            <p:cNvPr id="12" name="직사각형 11"/>
            <p:cNvSpPr/>
            <p:nvPr/>
          </p:nvSpPr>
          <p:spPr>
            <a:xfrm>
              <a:off x="0" y="0"/>
              <a:ext cx="11178554" cy="7571110"/>
            </a:xfrm>
            <a:prstGeom prst="rect">
              <a:avLst/>
            </a:prstGeom>
            <a:solidFill>
              <a:srgbClr val="021A46">
                <a:alpha val="3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t"/>
            <a:lstStyle/>
            <a:p>
              <a:pPr algn="ctr"/>
              <a:endParaRPr lang="ko-KR" altLang="en-US" sz="1400" dirty="0">
                <a:solidFill>
                  <a:schemeClr val="tx1"/>
                </a:solidFill>
                <a:latin typeface="+mn-ea"/>
              </a:endParaRPr>
            </a:p>
          </p:txBody>
        </p:sp>
      </p:grpSp>
      <p:sp>
        <p:nvSpPr>
          <p:cNvPr id="13" name="직사각형 12"/>
          <p:cNvSpPr/>
          <p:nvPr/>
        </p:nvSpPr>
        <p:spPr>
          <a:xfrm>
            <a:off x="0" y="1907629"/>
            <a:ext cx="9018314" cy="2777593"/>
          </a:xfrm>
          <a:prstGeom prst="rect">
            <a:avLst/>
          </a:prstGeom>
          <a:solidFill>
            <a:schemeClr val="bg1">
              <a:alpha val="88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t"/>
          <a:lstStyle/>
          <a:p>
            <a:pPr algn="ctr"/>
            <a:endParaRPr lang="ko-KR" altLang="en-US" sz="14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31898" y="4355901"/>
            <a:ext cx="1296144" cy="32932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ko-KR" sz="1400" dirty="0" smtClean="0">
                <a:ln>
                  <a:solidFill>
                    <a:srgbClr val="4BACC6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2024. 02</a:t>
            </a:r>
            <a:endParaRPr lang="en-US" altLang="ko-KR" sz="1400" dirty="0">
              <a:ln>
                <a:solidFill>
                  <a:srgbClr val="4BACC6">
                    <a:alpha val="0"/>
                  </a:srgb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="" xmlns:a16="http://schemas.microsoft.com/office/drawing/2014/main" id="{9841BD0D-6791-4580-9120-2A0924350A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266" y="7092205"/>
            <a:ext cx="2376264" cy="35034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673499" y="2910240"/>
            <a:ext cx="5256583" cy="86959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4800" spc="-50" dirty="0" smtClean="0">
                <a:ln>
                  <a:solidFill>
                    <a:srgbClr val="4BACC6">
                      <a:alpha val="0"/>
                    </a:srgbClr>
                  </a:solidFill>
                </a:ln>
                <a:solidFill>
                  <a:srgbClr val="0E2D6D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농업기계신고시스템</a:t>
            </a:r>
            <a:endParaRPr lang="en-US" altLang="ko-KR" sz="4800" spc="-50" dirty="0" smtClean="0">
              <a:ln>
                <a:solidFill>
                  <a:srgbClr val="4BACC6">
                    <a:alpha val="0"/>
                  </a:srgbClr>
                </a:solidFill>
              </a:ln>
              <a:solidFill>
                <a:srgbClr val="0E2D6D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cxnSp>
        <p:nvCxnSpPr>
          <p:cNvPr id="19" name="직선 연결선 18"/>
          <p:cNvCxnSpPr/>
          <p:nvPr/>
        </p:nvCxnSpPr>
        <p:spPr>
          <a:xfrm>
            <a:off x="1817514" y="4067869"/>
            <a:ext cx="5033283" cy="0"/>
          </a:xfrm>
          <a:prstGeom prst="line">
            <a:avLst/>
          </a:prstGeom>
          <a:noFill/>
          <a:ln w="12700">
            <a:solidFill>
              <a:srgbClr val="2568B9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1" name="직선 연결선 20"/>
          <p:cNvCxnSpPr/>
          <p:nvPr/>
        </p:nvCxnSpPr>
        <p:spPr>
          <a:xfrm>
            <a:off x="1817514" y="2699717"/>
            <a:ext cx="5033283" cy="0"/>
          </a:xfrm>
          <a:prstGeom prst="line">
            <a:avLst/>
          </a:prstGeom>
          <a:noFill/>
          <a:ln w="12700">
            <a:solidFill>
              <a:srgbClr val="2568B9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78638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 124">
            <a:extLst>
              <a:ext uri="{FF2B5EF4-FFF2-40B4-BE49-F238E27FC236}">
                <a16:creationId xmlns="" xmlns:a16="http://schemas.microsoft.com/office/drawing/2014/main" id="{5C1D869B-DFD0-CE34-7433-BFE309323963}"/>
              </a:ext>
            </a:extLst>
          </p:cNvPr>
          <p:cNvSpPr/>
          <p:nvPr/>
        </p:nvSpPr>
        <p:spPr>
          <a:xfrm>
            <a:off x="730250" y="-6350"/>
            <a:ext cx="9963150" cy="1263650"/>
          </a:xfrm>
          <a:custGeom>
            <a:avLst/>
            <a:gdLst>
              <a:gd name="connsiteX0" fmla="*/ 0 w 9963150"/>
              <a:gd name="connsiteY0" fmla="*/ 0 h 1263650"/>
              <a:gd name="connsiteX1" fmla="*/ 406400 w 9963150"/>
              <a:gd name="connsiteY1" fmla="*/ 406400 h 1263650"/>
              <a:gd name="connsiteX2" fmla="*/ 406400 w 9963150"/>
              <a:gd name="connsiteY2" fmla="*/ 1263650 h 1263650"/>
              <a:gd name="connsiteX3" fmla="*/ 9963150 w 9963150"/>
              <a:gd name="connsiteY3" fmla="*/ 1263650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3150" h="1263650">
                <a:moveTo>
                  <a:pt x="0" y="0"/>
                </a:moveTo>
                <a:lnTo>
                  <a:pt x="406400" y="406400"/>
                </a:lnTo>
                <a:lnTo>
                  <a:pt x="406400" y="1263650"/>
                </a:lnTo>
                <a:lnTo>
                  <a:pt x="9963150" y="1263650"/>
                </a:lnTo>
              </a:path>
            </a:pathLst>
          </a:custGeom>
          <a:ln w="19050" cap="sq">
            <a:solidFill>
              <a:srgbClr val="D1D4D9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="" xmlns:a16="http://schemas.microsoft.com/office/drawing/2014/main" id="{E8BD18E9-98D9-F418-3D54-C34348C387DA}"/>
              </a:ext>
            </a:extLst>
          </p:cNvPr>
          <p:cNvGrpSpPr/>
          <p:nvPr/>
        </p:nvGrpSpPr>
        <p:grpSpPr>
          <a:xfrm>
            <a:off x="233338" y="395461"/>
            <a:ext cx="3074030" cy="622497"/>
            <a:chOff x="233338" y="477743"/>
            <a:chExt cx="3074030" cy="622497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49DA7F6E-DC01-9927-B655-12235CD586D2}"/>
                </a:ext>
              </a:extLst>
            </p:cNvPr>
            <p:cNvSpPr txBox="1"/>
            <p:nvPr/>
          </p:nvSpPr>
          <p:spPr>
            <a:xfrm>
              <a:off x="233338" y="477743"/>
              <a:ext cx="403957" cy="615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defPPr>
                <a:defRPr lang="ko-KR"/>
              </a:defPPr>
              <a:lvl1pPr algn="r" defTabSz="914400" latinLnBrk="0">
                <a:lnSpc>
                  <a:spcPct val="110000"/>
                </a:lnSpc>
                <a:defRPr sz="3900" spc="-150">
                  <a:ln>
                    <a:solidFill>
                      <a:srgbClr val="118EA7">
                        <a:alpha val="0"/>
                      </a:srgbClr>
                    </a:solidFill>
                  </a:ln>
                  <a:solidFill>
                    <a:srgbClr val="004F76"/>
                  </a:solidFill>
                  <a:latin typeface="Futura Md BT" panose="020B0602020204020303" pitchFamily="34" charset="0"/>
                  <a:ea typeface="Rix모던고딕 M" panose="02020603020101020101" pitchFamily="18" charset="-127"/>
                </a:defRPr>
              </a:lvl1pPr>
              <a:lvl2pPr defTabSz="914400">
                <a:defRPr sz="1800"/>
              </a:lvl2pPr>
              <a:lvl3pPr defTabSz="914400">
                <a:defRPr sz="1800"/>
              </a:lvl3pPr>
              <a:lvl4pPr defTabSz="914400">
                <a:defRPr sz="1800"/>
              </a:lvl4pPr>
              <a:lvl5pPr defTabSz="914400">
                <a:defRPr sz="1800"/>
              </a:lvl5pPr>
              <a:lvl6pPr>
                <a:defRPr sz="1800"/>
              </a:lvl6pPr>
              <a:lvl7pPr>
                <a:defRPr sz="1800"/>
              </a:lvl7pPr>
              <a:lvl8pPr>
                <a:defRPr sz="1800"/>
              </a:lvl8pPr>
              <a:lvl9pPr>
                <a:defRPr sz="1800"/>
              </a:lvl9pPr>
            </a:lstStyle>
            <a:p>
              <a:pPr algn="l">
                <a:lnSpc>
                  <a:spcPct val="100000"/>
                </a:lnSpc>
              </a:pPr>
              <a:r>
                <a:rPr lang="en-US" altLang="ko-KR" sz="4000" dirty="0" smtClean="0">
                  <a:solidFill>
                    <a:srgbClr val="084486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02</a:t>
              </a:r>
              <a:endParaRPr lang="ko-KR" altLang="en-US" sz="4000" dirty="0">
                <a:solidFill>
                  <a:srgbClr val="084486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8DB54CEF-7BD1-20D8-0EDD-4FBE79755CA8}"/>
                </a:ext>
              </a:extLst>
            </p:cNvPr>
            <p:cNvSpPr txBox="1"/>
            <p:nvPr/>
          </p:nvSpPr>
          <p:spPr>
            <a:xfrm>
              <a:off x="1378955" y="792463"/>
              <a:ext cx="1928413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defPPr>
                <a:defRPr lang="ko-KR"/>
              </a:defPPr>
              <a:lvl1pPr algn="ctr">
                <a:defRPr sz="1600" spc="-5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defRPr>
              </a:lvl1pPr>
            </a:lstStyle>
            <a:p>
              <a:pPr algn="l"/>
              <a:r>
                <a:rPr lang="ko-KR" alt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농업기계신고관리시스템 설명</a:t>
              </a:r>
              <a:endParaRPr lang="ko-KR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88A123C1-8A3A-F73F-7E19-A5F984E98141}"/>
                </a:ext>
              </a:extLst>
            </p:cNvPr>
            <p:cNvSpPr txBox="1"/>
            <p:nvPr/>
          </p:nvSpPr>
          <p:spPr>
            <a:xfrm>
              <a:off x="1418487" y="549751"/>
              <a:ext cx="1029128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ko-KR" altLang="en-US" sz="1100" kern="0" dirty="0">
                  <a:ln>
                    <a:solidFill>
                      <a:srgbClr val="006AD9">
                        <a:shade val="50000"/>
                        <a:alpha val="0"/>
                      </a:srgb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농업기계화 촉진법</a:t>
              </a:r>
            </a:p>
          </p:txBody>
        </p:sp>
      </p:grpSp>
      <p:grpSp>
        <p:nvGrpSpPr>
          <p:cNvPr id="43" name="그룹 42">
            <a:extLst>
              <a:ext uri="{FF2B5EF4-FFF2-40B4-BE49-F238E27FC236}">
                <a16:creationId xmlns="" xmlns:a16="http://schemas.microsoft.com/office/drawing/2014/main" id="{B6660F69-BA84-4B1B-BB8A-348A89CA10A3}"/>
              </a:ext>
            </a:extLst>
          </p:cNvPr>
          <p:cNvGrpSpPr/>
          <p:nvPr/>
        </p:nvGrpSpPr>
        <p:grpSpPr>
          <a:xfrm>
            <a:off x="521370" y="1697989"/>
            <a:ext cx="9453197" cy="361233"/>
            <a:chOff x="647941" y="1340530"/>
            <a:chExt cx="2072435" cy="361233"/>
          </a:xfrm>
        </p:grpSpPr>
        <p:sp>
          <p:nvSpPr>
            <p:cNvPr id="44" name="직사각형 43">
              <a:extLst>
                <a:ext uri="{FF2B5EF4-FFF2-40B4-BE49-F238E27FC236}">
                  <a16:creationId xmlns="" xmlns:a16="http://schemas.microsoft.com/office/drawing/2014/main" id="{96509C7A-7C65-4154-8489-97ADC82E1253}"/>
                </a:ext>
              </a:extLst>
            </p:cNvPr>
            <p:cNvSpPr/>
            <p:nvPr/>
          </p:nvSpPr>
          <p:spPr>
            <a:xfrm>
              <a:off x="647941" y="1341727"/>
              <a:ext cx="2047583" cy="3600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t"/>
            <a:lstStyle/>
            <a:p>
              <a:r>
                <a:rPr lang="ko-KR" altLang="en-US" sz="1800" dirty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 </a:t>
              </a:r>
              <a:r>
                <a:rPr lang="en-US" altLang="ko-KR" sz="1800" dirty="0" smtClean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2. </a:t>
              </a:r>
              <a:r>
                <a:rPr lang="ko-KR" altLang="en-US" sz="1800" dirty="0" smtClean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농업기계신고관리시스템 회원가입</a:t>
              </a:r>
              <a:r>
                <a:rPr lang="en-US" altLang="ko-KR" sz="1800" dirty="0" smtClean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(2/3)</a:t>
              </a:r>
              <a:endParaRPr lang="ko-KR" altLang="en-US" sz="18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pic>
          <p:nvPicPr>
            <p:cNvPr id="45" name="Picture 1" descr="\\Mk-newpc\옥빈 맥 공유\디자인앤피티\발표용psd\1.png">
              <a:extLst>
                <a:ext uri="{FF2B5EF4-FFF2-40B4-BE49-F238E27FC236}">
                  <a16:creationId xmlns="" xmlns:a16="http://schemas.microsoft.com/office/drawing/2014/main" id="{408C125A-CB61-48F6-B033-59C63C0E0A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96" t="12292" r="2800" b="80139"/>
            <a:stretch>
              <a:fillRect/>
            </a:stretch>
          </p:blipFill>
          <p:spPr bwMode="auto">
            <a:xfrm flipH="1">
              <a:off x="2143757" y="1340530"/>
              <a:ext cx="576619" cy="327393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</p:spPr>
        </p:pic>
      </p:grpSp>
      <p:sp>
        <p:nvSpPr>
          <p:cNvPr id="4" name="직사각형 3"/>
          <p:cNvSpPr/>
          <p:nvPr/>
        </p:nvSpPr>
        <p:spPr>
          <a:xfrm>
            <a:off x="521370" y="4500615"/>
            <a:ext cx="1008112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① 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“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농업기계신고업체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”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를 선택한 뒤 성명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,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생년월일을 입력하고  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[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확인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]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버튼 클릭하여 다음 페이지로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넘어간다</a:t>
            </a:r>
            <a:endParaRPr lang="en-US" altLang="ko-KR" sz="1400" dirty="0">
              <a:latin typeface="KoPub돋움체 Medium" panose="020B0600000101010101" charset="-127"/>
              <a:ea typeface="KoPub돋움체 Medium" panose="020B0600000101010101" charset="-127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3377" y="2339677"/>
            <a:ext cx="8937633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220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 124">
            <a:extLst>
              <a:ext uri="{FF2B5EF4-FFF2-40B4-BE49-F238E27FC236}">
                <a16:creationId xmlns="" xmlns:a16="http://schemas.microsoft.com/office/drawing/2014/main" id="{5C1D869B-DFD0-CE34-7433-BFE309323963}"/>
              </a:ext>
            </a:extLst>
          </p:cNvPr>
          <p:cNvSpPr/>
          <p:nvPr/>
        </p:nvSpPr>
        <p:spPr>
          <a:xfrm>
            <a:off x="730250" y="-6350"/>
            <a:ext cx="9963150" cy="1263650"/>
          </a:xfrm>
          <a:custGeom>
            <a:avLst/>
            <a:gdLst>
              <a:gd name="connsiteX0" fmla="*/ 0 w 9963150"/>
              <a:gd name="connsiteY0" fmla="*/ 0 h 1263650"/>
              <a:gd name="connsiteX1" fmla="*/ 406400 w 9963150"/>
              <a:gd name="connsiteY1" fmla="*/ 406400 h 1263650"/>
              <a:gd name="connsiteX2" fmla="*/ 406400 w 9963150"/>
              <a:gd name="connsiteY2" fmla="*/ 1263650 h 1263650"/>
              <a:gd name="connsiteX3" fmla="*/ 9963150 w 9963150"/>
              <a:gd name="connsiteY3" fmla="*/ 1263650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3150" h="1263650">
                <a:moveTo>
                  <a:pt x="0" y="0"/>
                </a:moveTo>
                <a:lnTo>
                  <a:pt x="406400" y="406400"/>
                </a:lnTo>
                <a:lnTo>
                  <a:pt x="406400" y="1263650"/>
                </a:lnTo>
                <a:lnTo>
                  <a:pt x="9963150" y="1263650"/>
                </a:lnTo>
              </a:path>
            </a:pathLst>
          </a:custGeom>
          <a:ln w="19050" cap="sq">
            <a:solidFill>
              <a:srgbClr val="D1D4D9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="" xmlns:a16="http://schemas.microsoft.com/office/drawing/2014/main" id="{E8BD18E9-98D9-F418-3D54-C34348C387DA}"/>
              </a:ext>
            </a:extLst>
          </p:cNvPr>
          <p:cNvGrpSpPr/>
          <p:nvPr/>
        </p:nvGrpSpPr>
        <p:grpSpPr>
          <a:xfrm>
            <a:off x="233338" y="395461"/>
            <a:ext cx="3074030" cy="622497"/>
            <a:chOff x="233338" y="477743"/>
            <a:chExt cx="3074030" cy="622497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49DA7F6E-DC01-9927-B655-12235CD586D2}"/>
                </a:ext>
              </a:extLst>
            </p:cNvPr>
            <p:cNvSpPr txBox="1"/>
            <p:nvPr/>
          </p:nvSpPr>
          <p:spPr>
            <a:xfrm>
              <a:off x="233338" y="477743"/>
              <a:ext cx="403957" cy="615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defPPr>
                <a:defRPr lang="ko-KR"/>
              </a:defPPr>
              <a:lvl1pPr algn="r" defTabSz="914400" latinLnBrk="0">
                <a:lnSpc>
                  <a:spcPct val="110000"/>
                </a:lnSpc>
                <a:defRPr sz="3900" spc="-150">
                  <a:ln>
                    <a:solidFill>
                      <a:srgbClr val="118EA7">
                        <a:alpha val="0"/>
                      </a:srgbClr>
                    </a:solidFill>
                  </a:ln>
                  <a:solidFill>
                    <a:srgbClr val="004F76"/>
                  </a:solidFill>
                  <a:latin typeface="Futura Md BT" panose="020B0602020204020303" pitchFamily="34" charset="0"/>
                  <a:ea typeface="Rix모던고딕 M" panose="02020603020101020101" pitchFamily="18" charset="-127"/>
                </a:defRPr>
              </a:lvl1pPr>
              <a:lvl2pPr defTabSz="914400">
                <a:defRPr sz="1800"/>
              </a:lvl2pPr>
              <a:lvl3pPr defTabSz="914400">
                <a:defRPr sz="1800"/>
              </a:lvl3pPr>
              <a:lvl4pPr defTabSz="914400">
                <a:defRPr sz="1800"/>
              </a:lvl4pPr>
              <a:lvl5pPr defTabSz="914400">
                <a:defRPr sz="1800"/>
              </a:lvl5pPr>
              <a:lvl6pPr>
                <a:defRPr sz="1800"/>
              </a:lvl6pPr>
              <a:lvl7pPr>
                <a:defRPr sz="1800"/>
              </a:lvl7pPr>
              <a:lvl8pPr>
                <a:defRPr sz="1800"/>
              </a:lvl8pPr>
              <a:lvl9pPr>
                <a:defRPr sz="1800"/>
              </a:lvl9pPr>
            </a:lstStyle>
            <a:p>
              <a:pPr algn="l">
                <a:lnSpc>
                  <a:spcPct val="100000"/>
                </a:lnSpc>
              </a:pPr>
              <a:r>
                <a:rPr lang="en-US" altLang="ko-KR" sz="4000" dirty="0" smtClean="0">
                  <a:solidFill>
                    <a:srgbClr val="084486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02</a:t>
              </a:r>
              <a:endParaRPr lang="ko-KR" altLang="en-US" sz="4000" dirty="0">
                <a:solidFill>
                  <a:srgbClr val="084486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8DB54CEF-7BD1-20D8-0EDD-4FBE79755CA8}"/>
                </a:ext>
              </a:extLst>
            </p:cNvPr>
            <p:cNvSpPr txBox="1"/>
            <p:nvPr/>
          </p:nvSpPr>
          <p:spPr>
            <a:xfrm>
              <a:off x="1378955" y="792463"/>
              <a:ext cx="1928413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defPPr>
                <a:defRPr lang="ko-KR"/>
              </a:defPPr>
              <a:lvl1pPr algn="ctr">
                <a:defRPr sz="1600" spc="-5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defRPr>
              </a:lvl1pPr>
            </a:lstStyle>
            <a:p>
              <a:pPr algn="l"/>
              <a:r>
                <a:rPr lang="ko-KR" alt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농업기계신고관리시스템 설명</a:t>
              </a:r>
              <a:endParaRPr lang="ko-KR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88A123C1-8A3A-F73F-7E19-A5F984E98141}"/>
                </a:ext>
              </a:extLst>
            </p:cNvPr>
            <p:cNvSpPr txBox="1"/>
            <p:nvPr/>
          </p:nvSpPr>
          <p:spPr>
            <a:xfrm>
              <a:off x="1418487" y="549751"/>
              <a:ext cx="1029128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ko-KR" altLang="en-US" sz="1100" kern="0" dirty="0">
                  <a:ln>
                    <a:solidFill>
                      <a:srgbClr val="006AD9">
                        <a:shade val="50000"/>
                        <a:alpha val="0"/>
                      </a:srgb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농업기계화 촉진법</a:t>
              </a:r>
            </a:p>
          </p:txBody>
        </p:sp>
      </p:grpSp>
      <p:grpSp>
        <p:nvGrpSpPr>
          <p:cNvPr id="43" name="그룹 42">
            <a:extLst>
              <a:ext uri="{FF2B5EF4-FFF2-40B4-BE49-F238E27FC236}">
                <a16:creationId xmlns="" xmlns:a16="http://schemas.microsoft.com/office/drawing/2014/main" id="{B6660F69-BA84-4B1B-BB8A-348A89CA10A3}"/>
              </a:ext>
            </a:extLst>
          </p:cNvPr>
          <p:cNvGrpSpPr/>
          <p:nvPr/>
        </p:nvGrpSpPr>
        <p:grpSpPr>
          <a:xfrm>
            <a:off x="521370" y="1697989"/>
            <a:ext cx="9453197" cy="361233"/>
            <a:chOff x="647941" y="1340530"/>
            <a:chExt cx="2072435" cy="361233"/>
          </a:xfrm>
        </p:grpSpPr>
        <p:sp>
          <p:nvSpPr>
            <p:cNvPr id="44" name="직사각형 43">
              <a:extLst>
                <a:ext uri="{FF2B5EF4-FFF2-40B4-BE49-F238E27FC236}">
                  <a16:creationId xmlns="" xmlns:a16="http://schemas.microsoft.com/office/drawing/2014/main" id="{96509C7A-7C65-4154-8489-97ADC82E1253}"/>
                </a:ext>
              </a:extLst>
            </p:cNvPr>
            <p:cNvSpPr/>
            <p:nvPr/>
          </p:nvSpPr>
          <p:spPr>
            <a:xfrm>
              <a:off x="647941" y="1341727"/>
              <a:ext cx="2047583" cy="3600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t"/>
            <a:lstStyle/>
            <a:p>
              <a:r>
                <a:rPr lang="ko-KR" altLang="en-US" sz="1800" dirty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 </a:t>
              </a:r>
              <a:r>
                <a:rPr lang="en-US" altLang="ko-KR" sz="1800" dirty="0" smtClean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2. </a:t>
              </a:r>
              <a:r>
                <a:rPr lang="ko-KR" altLang="en-US" sz="1800" dirty="0" smtClean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농업기계신고관리시스템 회원가입</a:t>
              </a:r>
              <a:r>
                <a:rPr lang="en-US" altLang="ko-KR" sz="1800" dirty="0" smtClean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(3/3)</a:t>
              </a:r>
              <a:endParaRPr lang="ko-KR" altLang="en-US" sz="18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pic>
          <p:nvPicPr>
            <p:cNvPr id="45" name="Picture 1" descr="\\Mk-newpc\옥빈 맥 공유\디자인앤피티\발표용psd\1.png">
              <a:extLst>
                <a:ext uri="{FF2B5EF4-FFF2-40B4-BE49-F238E27FC236}">
                  <a16:creationId xmlns="" xmlns:a16="http://schemas.microsoft.com/office/drawing/2014/main" id="{408C125A-CB61-48F6-B033-59C63C0E0A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96" t="12292" r="2800" b="80139"/>
            <a:stretch>
              <a:fillRect/>
            </a:stretch>
          </p:blipFill>
          <p:spPr bwMode="auto">
            <a:xfrm flipH="1">
              <a:off x="2143757" y="1340530"/>
              <a:ext cx="576619" cy="327393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</p:spPr>
        </p:pic>
      </p:grpSp>
      <p:sp>
        <p:nvSpPr>
          <p:cNvPr id="4" name="직사각형 3"/>
          <p:cNvSpPr/>
          <p:nvPr/>
        </p:nvSpPr>
        <p:spPr>
          <a:xfrm>
            <a:off x="449263" y="6516141"/>
            <a:ext cx="9241341" cy="445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200000"/>
              </a:lnSpc>
            </a:pP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①  회원가입 </a:t>
            </a:r>
            <a:r>
              <a:rPr lang="ko-KR" altLang="en-US" sz="1400" dirty="0">
                <a:latin typeface="KoPub돋움체 Medium" panose="020B0600000101010101" charset="-127"/>
                <a:ea typeface="KoPub돋움체 Medium" panose="020B0600000101010101" charset="-127"/>
              </a:rPr>
              <a:t>정보를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입력하고 첨부파일을 첨부한 뒤 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[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저장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]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버튼을 클릭하여 회원가입을 완료한다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.</a:t>
            </a:r>
            <a:endParaRPr lang="en-US" altLang="ko-KR" sz="1400" dirty="0">
              <a:latin typeface="KoPub돋움체 Medium" panose="020B0600000101010101" charset="-127"/>
              <a:ea typeface="KoPub돋움체 Medium" panose="020B0600000101010101" charset="-127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25426" y="2195661"/>
            <a:ext cx="5040560" cy="438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686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 124">
            <a:extLst>
              <a:ext uri="{FF2B5EF4-FFF2-40B4-BE49-F238E27FC236}">
                <a16:creationId xmlns="" xmlns:a16="http://schemas.microsoft.com/office/drawing/2014/main" id="{5C1D869B-DFD0-CE34-7433-BFE309323963}"/>
              </a:ext>
            </a:extLst>
          </p:cNvPr>
          <p:cNvSpPr/>
          <p:nvPr/>
        </p:nvSpPr>
        <p:spPr>
          <a:xfrm>
            <a:off x="730250" y="-6350"/>
            <a:ext cx="9963150" cy="1263650"/>
          </a:xfrm>
          <a:custGeom>
            <a:avLst/>
            <a:gdLst>
              <a:gd name="connsiteX0" fmla="*/ 0 w 9963150"/>
              <a:gd name="connsiteY0" fmla="*/ 0 h 1263650"/>
              <a:gd name="connsiteX1" fmla="*/ 406400 w 9963150"/>
              <a:gd name="connsiteY1" fmla="*/ 406400 h 1263650"/>
              <a:gd name="connsiteX2" fmla="*/ 406400 w 9963150"/>
              <a:gd name="connsiteY2" fmla="*/ 1263650 h 1263650"/>
              <a:gd name="connsiteX3" fmla="*/ 9963150 w 9963150"/>
              <a:gd name="connsiteY3" fmla="*/ 1263650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3150" h="1263650">
                <a:moveTo>
                  <a:pt x="0" y="0"/>
                </a:moveTo>
                <a:lnTo>
                  <a:pt x="406400" y="406400"/>
                </a:lnTo>
                <a:lnTo>
                  <a:pt x="406400" y="1263650"/>
                </a:lnTo>
                <a:lnTo>
                  <a:pt x="9963150" y="1263650"/>
                </a:lnTo>
              </a:path>
            </a:pathLst>
          </a:custGeom>
          <a:ln w="19050" cap="sq">
            <a:solidFill>
              <a:srgbClr val="D1D4D9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="" xmlns:a16="http://schemas.microsoft.com/office/drawing/2014/main" id="{E8BD18E9-98D9-F418-3D54-C34348C387DA}"/>
              </a:ext>
            </a:extLst>
          </p:cNvPr>
          <p:cNvGrpSpPr/>
          <p:nvPr/>
        </p:nvGrpSpPr>
        <p:grpSpPr>
          <a:xfrm>
            <a:off x="233338" y="395461"/>
            <a:ext cx="3074030" cy="622497"/>
            <a:chOff x="233338" y="477743"/>
            <a:chExt cx="3074030" cy="622497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49DA7F6E-DC01-9927-B655-12235CD586D2}"/>
                </a:ext>
              </a:extLst>
            </p:cNvPr>
            <p:cNvSpPr txBox="1"/>
            <p:nvPr/>
          </p:nvSpPr>
          <p:spPr>
            <a:xfrm>
              <a:off x="233338" y="477743"/>
              <a:ext cx="403957" cy="615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defPPr>
                <a:defRPr lang="ko-KR"/>
              </a:defPPr>
              <a:lvl1pPr algn="r" defTabSz="914400" latinLnBrk="0">
                <a:lnSpc>
                  <a:spcPct val="110000"/>
                </a:lnSpc>
                <a:defRPr sz="3900" spc="-150">
                  <a:ln>
                    <a:solidFill>
                      <a:srgbClr val="118EA7">
                        <a:alpha val="0"/>
                      </a:srgbClr>
                    </a:solidFill>
                  </a:ln>
                  <a:solidFill>
                    <a:srgbClr val="004F76"/>
                  </a:solidFill>
                  <a:latin typeface="Futura Md BT" panose="020B0602020204020303" pitchFamily="34" charset="0"/>
                  <a:ea typeface="Rix모던고딕 M" panose="02020603020101020101" pitchFamily="18" charset="-127"/>
                </a:defRPr>
              </a:lvl1pPr>
              <a:lvl2pPr defTabSz="914400">
                <a:defRPr sz="1800"/>
              </a:lvl2pPr>
              <a:lvl3pPr defTabSz="914400">
                <a:defRPr sz="1800"/>
              </a:lvl3pPr>
              <a:lvl4pPr defTabSz="914400">
                <a:defRPr sz="1800"/>
              </a:lvl4pPr>
              <a:lvl5pPr defTabSz="914400">
                <a:defRPr sz="1800"/>
              </a:lvl5pPr>
              <a:lvl6pPr>
                <a:defRPr sz="1800"/>
              </a:lvl6pPr>
              <a:lvl7pPr>
                <a:defRPr sz="1800"/>
              </a:lvl7pPr>
              <a:lvl8pPr>
                <a:defRPr sz="1800"/>
              </a:lvl8pPr>
              <a:lvl9pPr>
                <a:defRPr sz="1800"/>
              </a:lvl9pPr>
            </a:lstStyle>
            <a:p>
              <a:pPr algn="l">
                <a:lnSpc>
                  <a:spcPct val="100000"/>
                </a:lnSpc>
              </a:pPr>
              <a:r>
                <a:rPr lang="en-US" altLang="ko-KR" sz="4000" dirty="0" smtClean="0">
                  <a:solidFill>
                    <a:srgbClr val="084486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02</a:t>
              </a:r>
              <a:endParaRPr lang="ko-KR" altLang="en-US" sz="4000" dirty="0">
                <a:solidFill>
                  <a:srgbClr val="084486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8DB54CEF-7BD1-20D8-0EDD-4FBE79755CA8}"/>
                </a:ext>
              </a:extLst>
            </p:cNvPr>
            <p:cNvSpPr txBox="1"/>
            <p:nvPr/>
          </p:nvSpPr>
          <p:spPr>
            <a:xfrm>
              <a:off x="1378955" y="792463"/>
              <a:ext cx="1928413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defPPr>
                <a:defRPr lang="ko-KR"/>
              </a:defPPr>
              <a:lvl1pPr algn="ctr">
                <a:defRPr sz="1600" spc="-5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defRPr>
              </a:lvl1pPr>
            </a:lstStyle>
            <a:p>
              <a:pPr algn="l"/>
              <a:r>
                <a:rPr lang="ko-KR" alt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농업기계신고관리시스템 설명</a:t>
              </a:r>
              <a:endParaRPr lang="ko-KR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88A123C1-8A3A-F73F-7E19-A5F984E98141}"/>
                </a:ext>
              </a:extLst>
            </p:cNvPr>
            <p:cNvSpPr txBox="1"/>
            <p:nvPr/>
          </p:nvSpPr>
          <p:spPr>
            <a:xfrm>
              <a:off x="1418487" y="549751"/>
              <a:ext cx="1029128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ko-KR" altLang="en-US" sz="1100" kern="0" dirty="0">
                  <a:ln>
                    <a:solidFill>
                      <a:srgbClr val="006AD9">
                        <a:shade val="50000"/>
                        <a:alpha val="0"/>
                      </a:srgb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농업기계화 촉진법</a:t>
              </a:r>
            </a:p>
          </p:txBody>
        </p:sp>
      </p:grpSp>
      <p:grpSp>
        <p:nvGrpSpPr>
          <p:cNvPr id="43" name="그룹 42">
            <a:extLst>
              <a:ext uri="{FF2B5EF4-FFF2-40B4-BE49-F238E27FC236}">
                <a16:creationId xmlns="" xmlns:a16="http://schemas.microsoft.com/office/drawing/2014/main" id="{B6660F69-BA84-4B1B-BB8A-348A89CA10A3}"/>
              </a:ext>
            </a:extLst>
          </p:cNvPr>
          <p:cNvGrpSpPr/>
          <p:nvPr/>
        </p:nvGrpSpPr>
        <p:grpSpPr>
          <a:xfrm>
            <a:off x="521370" y="1697989"/>
            <a:ext cx="9453197" cy="361233"/>
            <a:chOff x="647941" y="1340530"/>
            <a:chExt cx="2072435" cy="361233"/>
          </a:xfrm>
        </p:grpSpPr>
        <p:sp>
          <p:nvSpPr>
            <p:cNvPr id="44" name="직사각형 43">
              <a:extLst>
                <a:ext uri="{FF2B5EF4-FFF2-40B4-BE49-F238E27FC236}">
                  <a16:creationId xmlns="" xmlns:a16="http://schemas.microsoft.com/office/drawing/2014/main" id="{96509C7A-7C65-4154-8489-97ADC82E1253}"/>
                </a:ext>
              </a:extLst>
            </p:cNvPr>
            <p:cNvSpPr/>
            <p:nvPr/>
          </p:nvSpPr>
          <p:spPr>
            <a:xfrm>
              <a:off x="647941" y="1341727"/>
              <a:ext cx="2047583" cy="3600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t"/>
            <a:lstStyle/>
            <a:p>
              <a:r>
                <a:rPr lang="ko-KR" altLang="en-US" sz="1800" dirty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 </a:t>
              </a:r>
              <a:r>
                <a:rPr lang="en-US" altLang="ko-KR" sz="1800" dirty="0" smtClean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2. </a:t>
              </a:r>
              <a:r>
                <a:rPr lang="ko-KR" altLang="en-US" sz="1800" dirty="0" smtClean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농업기계신고관리시스템 업체 및 신청인관리</a:t>
              </a:r>
              <a:endParaRPr lang="ko-KR" altLang="en-US" sz="18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pic>
          <p:nvPicPr>
            <p:cNvPr id="45" name="Picture 1" descr="\\Mk-newpc\옥빈 맥 공유\디자인앤피티\발표용psd\1.png">
              <a:extLst>
                <a:ext uri="{FF2B5EF4-FFF2-40B4-BE49-F238E27FC236}">
                  <a16:creationId xmlns="" xmlns:a16="http://schemas.microsoft.com/office/drawing/2014/main" id="{408C125A-CB61-48F6-B033-59C63C0E0A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96" t="12292" r="2800" b="80139"/>
            <a:stretch>
              <a:fillRect/>
            </a:stretch>
          </p:blipFill>
          <p:spPr bwMode="auto">
            <a:xfrm flipH="1">
              <a:off x="2143757" y="1340530"/>
              <a:ext cx="576619" cy="327393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</p:spPr>
        </p:pic>
      </p:grpSp>
      <p:sp>
        <p:nvSpPr>
          <p:cNvPr id="4" name="직사각형 3"/>
          <p:cNvSpPr/>
          <p:nvPr/>
        </p:nvSpPr>
        <p:spPr>
          <a:xfrm>
            <a:off x="449263" y="5508029"/>
            <a:ext cx="9361040" cy="1011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①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신청인 </a:t>
            </a:r>
            <a:r>
              <a:rPr lang="ko-KR" altLang="en-US" sz="1400" dirty="0">
                <a:latin typeface="KoPub돋움체 Medium" panose="020B0600000101010101" charset="-127"/>
                <a:ea typeface="KoPub돋움체 Medium" panose="020B0600000101010101" charset="-127"/>
              </a:rPr>
              <a:t>정보 목록에서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상세 조회 하고 싶은 행의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[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상세보기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]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버튼을 클릭하면 해당 신청인의 상세 정보를</a:t>
            </a:r>
            <a:endParaRPr lang="en-US" altLang="ko-KR" sz="1400" dirty="0" smtClean="0">
              <a:latin typeface="KoPub돋움체 Medium" panose="020B0600000101010101" charset="-127"/>
              <a:ea typeface="KoPub돋움체 Medium" panose="020B0600000101010101" charset="-127"/>
            </a:endParaRPr>
          </a:p>
          <a:p>
            <a:pPr fontAlgn="base">
              <a:lnSpc>
                <a:spcPct val="150000"/>
              </a:lnSpc>
            </a:pP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    확인할 수 있는 </a:t>
            </a:r>
            <a:r>
              <a:rPr lang="ko-KR" altLang="en-US" sz="1400" dirty="0" err="1" smtClean="0">
                <a:latin typeface="KoPub돋움체 Medium" panose="020B0600000101010101" charset="-127"/>
                <a:ea typeface="KoPub돋움체 Medium" panose="020B0600000101010101" charset="-127"/>
              </a:rPr>
              <a:t>팝업창이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 호출됩니다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.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 </a:t>
            </a:r>
            <a:endParaRPr lang="en-US" altLang="ko-KR" sz="1400" dirty="0" smtClean="0">
              <a:latin typeface="KoPub돋움체 Medium" panose="020B0600000101010101" charset="-127"/>
              <a:ea typeface="KoPub돋움체 Medium" panose="020B0600000101010101" charset="-127"/>
            </a:endParaRPr>
          </a:p>
          <a:p>
            <a:pPr fontAlgn="base">
              <a:lnSpc>
                <a:spcPct val="150000"/>
              </a:lnSpc>
            </a:pP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②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관리자 승인 후 해당 신청인이 농업기계신고관리시스템을 이용할 수 있습니다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.</a:t>
            </a:r>
            <a:endParaRPr lang="en-US" altLang="ko-KR" sz="1400" dirty="0">
              <a:latin typeface="KoPub돋움체 Medium" panose="020B0600000101010101" charset="-127"/>
              <a:ea typeface="KoPub돋움체 Medium" panose="020B0600000101010101" charset="-127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370" y="2267669"/>
            <a:ext cx="9420225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15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 124">
            <a:extLst>
              <a:ext uri="{FF2B5EF4-FFF2-40B4-BE49-F238E27FC236}">
                <a16:creationId xmlns="" xmlns:a16="http://schemas.microsoft.com/office/drawing/2014/main" id="{5C1D869B-DFD0-CE34-7433-BFE309323963}"/>
              </a:ext>
            </a:extLst>
          </p:cNvPr>
          <p:cNvSpPr/>
          <p:nvPr/>
        </p:nvSpPr>
        <p:spPr>
          <a:xfrm>
            <a:off x="730250" y="-6350"/>
            <a:ext cx="9963150" cy="1263650"/>
          </a:xfrm>
          <a:custGeom>
            <a:avLst/>
            <a:gdLst>
              <a:gd name="connsiteX0" fmla="*/ 0 w 9963150"/>
              <a:gd name="connsiteY0" fmla="*/ 0 h 1263650"/>
              <a:gd name="connsiteX1" fmla="*/ 406400 w 9963150"/>
              <a:gd name="connsiteY1" fmla="*/ 406400 h 1263650"/>
              <a:gd name="connsiteX2" fmla="*/ 406400 w 9963150"/>
              <a:gd name="connsiteY2" fmla="*/ 1263650 h 1263650"/>
              <a:gd name="connsiteX3" fmla="*/ 9963150 w 9963150"/>
              <a:gd name="connsiteY3" fmla="*/ 1263650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3150" h="1263650">
                <a:moveTo>
                  <a:pt x="0" y="0"/>
                </a:moveTo>
                <a:lnTo>
                  <a:pt x="406400" y="406400"/>
                </a:lnTo>
                <a:lnTo>
                  <a:pt x="406400" y="1263650"/>
                </a:lnTo>
                <a:lnTo>
                  <a:pt x="9963150" y="1263650"/>
                </a:lnTo>
              </a:path>
            </a:pathLst>
          </a:custGeom>
          <a:ln w="19050" cap="sq">
            <a:solidFill>
              <a:srgbClr val="D1D4D9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="" xmlns:a16="http://schemas.microsoft.com/office/drawing/2014/main" id="{E8BD18E9-98D9-F418-3D54-C34348C387DA}"/>
              </a:ext>
            </a:extLst>
          </p:cNvPr>
          <p:cNvGrpSpPr/>
          <p:nvPr/>
        </p:nvGrpSpPr>
        <p:grpSpPr>
          <a:xfrm>
            <a:off x="233338" y="395461"/>
            <a:ext cx="3074030" cy="622497"/>
            <a:chOff x="233338" y="477743"/>
            <a:chExt cx="3074030" cy="622497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49DA7F6E-DC01-9927-B655-12235CD586D2}"/>
                </a:ext>
              </a:extLst>
            </p:cNvPr>
            <p:cNvSpPr txBox="1"/>
            <p:nvPr/>
          </p:nvSpPr>
          <p:spPr>
            <a:xfrm>
              <a:off x="233338" y="477743"/>
              <a:ext cx="403957" cy="615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defPPr>
                <a:defRPr lang="ko-KR"/>
              </a:defPPr>
              <a:lvl1pPr algn="r" defTabSz="914400" latinLnBrk="0">
                <a:lnSpc>
                  <a:spcPct val="110000"/>
                </a:lnSpc>
                <a:defRPr sz="3900" spc="-150">
                  <a:ln>
                    <a:solidFill>
                      <a:srgbClr val="118EA7">
                        <a:alpha val="0"/>
                      </a:srgbClr>
                    </a:solidFill>
                  </a:ln>
                  <a:solidFill>
                    <a:srgbClr val="004F76"/>
                  </a:solidFill>
                  <a:latin typeface="Futura Md BT" panose="020B0602020204020303" pitchFamily="34" charset="0"/>
                  <a:ea typeface="Rix모던고딕 M" panose="02020603020101020101" pitchFamily="18" charset="-127"/>
                </a:defRPr>
              </a:lvl1pPr>
              <a:lvl2pPr defTabSz="914400">
                <a:defRPr sz="1800"/>
              </a:lvl2pPr>
              <a:lvl3pPr defTabSz="914400">
                <a:defRPr sz="1800"/>
              </a:lvl3pPr>
              <a:lvl4pPr defTabSz="914400">
                <a:defRPr sz="1800"/>
              </a:lvl4pPr>
              <a:lvl5pPr defTabSz="914400">
                <a:defRPr sz="1800"/>
              </a:lvl5pPr>
              <a:lvl6pPr>
                <a:defRPr sz="1800"/>
              </a:lvl6pPr>
              <a:lvl7pPr>
                <a:defRPr sz="1800"/>
              </a:lvl7pPr>
              <a:lvl8pPr>
                <a:defRPr sz="1800"/>
              </a:lvl8pPr>
              <a:lvl9pPr>
                <a:defRPr sz="1800"/>
              </a:lvl9pPr>
            </a:lstStyle>
            <a:p>
              <a:pPr algn="l">
                <a:lnSpc>
                  <a:spcPct val="100000"/>
                </a:lnSpc>
              </a:pPr>
              <a:r>
                <a:rPr lang="en-US" altLang="ko-KR" sz="4000" dirty="0" smtClean="0">
                  <a:solidFill>
                    <a:srgbClr val="084486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02</a:t>
              </a:r>
              <a:endParaRPr lang="ko-KR" altLang="en-US" sz="4000" dirty="0">
                <a:solidFill>
                  <a:srgbClr val="084486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8DB54CEF-7BD1-20D8-0EDD-4FBE79755CA8}"/>
                </a:ext>
              </a:extLst>
            </p:cNvPr>
            <p:cNvSpPr txBox="1"/>
            <p:nvPr/>
          </p:nvSpPr>
          <p:spPr>
            <a:xfrm>
              <a:off x="1378955" y="792463"/>
              <a:ext cx="1928413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defPPr>
                <a:defRPr lang="ko-KR"/>
              </a:defPPr>
              <a:lvl1pPr algn="ctr">
                <a:defRPr sz="1600" spc="-5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defRPr>
              </a:lvl1pPr>
            </a:lstStyle>
            <a:p>
              <a:pPr algn="l"/>
              <a:r>
                <a:rPr lang="ko-KR" alt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농업기계신고관리시스템 설명</a:t>
              </a:r>
              <a:endParaRPr lang="ko-KR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88A123C1-8A3A-F73F-7E19-A5F984E98141}"/>
                </a:ext>
              </a:extLst>
            </p:cNvPr>
            <p:cNvSpPr txBox="1"/>
            <p:nvPr/>
          </p:nvSpPr>
          <p:spPr>
            <a:xfrm>
              <a:off x="1418487" y="549751"/>
              <a:ext cx="1029128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ko-KR" altLang="en-US" sz="1100" kern="0" dirty="0">
                  <a:ln>
                    <a:solidFill>
                      <a:srgbClr val="006AD9">
                        <a:shade val="50000"/>
                        <a:alpha val="0"/>
                      </a:srgb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농업기계화 촉진법</a:t>
              </a:r>
            </a:p>
          </p:txBody>
        </p:sp>
      </p:grpSp>
      <p:grpSp>
        <p:nvGrpSpPr>
          <p:cNvPr id="43" name="그룹 42">
            <a:extLst>
              <a:ext uri="{FF2B5EF4-FFF2-40B4-BE49-F238E27FC236}">
                <a16:creationId xmlns="" xmlns:a16="http://schemas.microsoft.com/office/drawing/2014/main" id="{B6660F69-BA84-4B1B-BB8A-348A89CA10A3}"/>
              </a:ext>
            </a:extLst>
          </p:cNvPr>
          <p:cNvGrpSpPr/>
          <p:nvPr/>
        </p:nvGrpSpPr>
        <p:grpSpPr>
          <a:xfrm>
            <a:off x="521370" y="1697989"/>
            <a:ext cx="9453197" cy="361233"/>
            <a:chOff x="647941" y="1340530"/>
            <a:chExt cx="2072435" cy="361233"/>
          </a:xfrm>
        </p:grpSpPr>
        <p:sp>
          <p:nvSpPr>
            <p:cNvPr id="44" name="직사각형 43">
              <a:extLst>
                <a:ext uri="{FF2B5EF4-FFF2-40B4-BE49-F238E27FC236}">
                  <a16:creationId xmlns="" xmlns:a16="http://schemas.microsoft.com/office/drawing/2014/main" id="{96509C7A-7C65-4154-8489-97ADC82E1253}"/>
                </a:ext>
              </a:extLst>
            </p:cNvPr>
            <p:cNvSpPr/>
            <p:nvPr/>
          </p:nvSpPr>
          <p:spPr>
            <a:xfrm>
              <a:off x="647941" y="1341727"/>
              <a:ext cx="2047583" cy="3600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t"/>
            <a:lstStyle/>
            <a:p>
              <a:r>
                <a:rPr lang="ko-KR" altLang="en-US" sz="1800" dirty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 </a:t>
              </a:r>
              <a:r>
                <a:rPr lang="en-US" altLang="ko-KR" sz="1800" dirty="0" smtClean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3. </a:t>
              </a:r>
              <a:r>
                <a:rPr lang="ko-KR" altLang="en-US" sz="1800" dirty="0" smtClean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농업기계신고관리시스템 신품 판매 신고 방법</a:t>
              </a:r>
              <a:r>
                <a:rPr lang="en-US" altLang="ko-KR" sz="1800" dirty="0" smtClean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(1/2)</a:t>
              </a:r>
              <a:endParaRPr lang="ko-KR" altLang="en-US" sz="18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pic>
          <p:nvPicPr>
            <p:cNvPr id="45" name="Picture 1" descr="\\Mk-newpc\옥빈 맥 공유\디자인앤피티\발표용psd\1.png">
              <a:extLst>
                <a:ext uri="{FF2B5EF4-FFF2-40B4-BE49-F238E27FC236}">
                  <a16:creationId xmlns="" xmlns:a16="http://schemas.microsoft.com/office/drawing/2014/main" id="{408C125A-CB61-48F6-B033-59C63C0E0A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96" t="12292" r="2800" b="80139"/>
            <a:stretch>
              <a:fillRect/>
            </a:stretch>
          </p:blipFill>
          <p:spPr bwMode="auto">
            <a:xfrm flipH="1">
              <a:off x="2143757" y="1340530"/>
              <a:ext cx="576619" cy="327393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</p:spPr>
        </p:pic>
      </p:grpSp>
      <p:sp>
        <p:nvSpPr>
          <p:cNvPr id="49" name="직사각형 48">
            <a:extLst>
              <a:ext uri="{FF2B5EF4-FFF2-40B4-BE49-F238E27FC236}">
                <a16:creationId xmlns="" xmlns:a16="http://schemas.microsoft.com/office/drawing/2014/main" id="{31511FA0-31CE-4147-906A-5B868EA28C3A}"/>
              </a:ext>
            </a:extLst>
          </p:cNvPr>
          <p:cNvSpPr/>
          <p:nvPr/>
        </p:nvSpPr>
        <p:spPr>
          <a:xfrm>
            <a:off x="449263" y="5292005"/>
            <a:ext cx="964907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① 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[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검색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]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버튼을 클릭하여 농업기계 판매신고 목록을 조회합니다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.</a:t>
            </a:r>
          </a:p>
          <a:p>
            <a:pPr fontAlgn="base">
              <a:lnSpc>
                <a:spcPct val="150000"/>
              </a:lnSpc>
            </a:pP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② 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[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판매신고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]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버튼을 클릭하여 신품 농업기계 판매 신고를 할 수 있는 팝업 창을 호출합니다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.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 </a:t>
            </a:r>
            <a:endParaRPr lang="en-US" altLang="ko-KR" sz="1400" dirty="0" smtClean="0">
              <a:latin typeface="KoPub돋움체 Medium" panose="020B0600000101010101" charset="-127"/>
              <a:ea typeface="KoPub돋움체 Medium" panose="020B0600000101010101" charset="-127"/>
            </a:endParaRPr>
          </a:p>
          <a:p>
            <a:pPr fontAlgn="base">
              <a:lnSpc>
                <a:spcPct val="150000"/>
              </a:lnSpc>
            </a:pP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③ 판매신고 목록에서 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[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상세보기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]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버튼을 클릭하면 처리상태에 따라 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“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수정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”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또는 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“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상세조회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” </a:t>
            </a:r>
            <a:r>
              <a:rPr lang="ko-KR" altLang="en-US" sz="1400" dirty="0" err="1" smtClean="0">
                <a:latin typeface="KoPub돋움체 Medium" panose="020B0600000101010101" charset="-127"/>
                <a:ea typeface="KoPub돋움체 Medium" panose="020B0600000101010101" charset="-127"/>
              </a:rPr>
              <a:t>팝업창이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 호출됩니다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.</a:t>
            </a:r>
          </a:p>
          <a:p>
            <a:pPr fontAlgn="base">
              <a:lnSpc>
                <a:spcPct val="150000"/>
              </a:lnSpc>
            </a:pP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    (</a:t>
            </a:r>
            <a:r>
              <a:rPr lang="ko-KR" altLang="en-US" sz="1400" dirty="0" err="1" smtClean="0">
                <a:latin typeface="KoPub돋움체 Medium" panose="020B0600000101010101" charset="-127"/>
                <a:ea typeface="KoPub돋움체 Medium" panose="020B0600000101010101" charset="-127"/>
              </a:rPr>
              <a:t>작성중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: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수정 </a:t>
            </a:r>
            <a:r>
              <a:rPr lang="ko-KR" altLang="en-US" sz="1400" dirty="0" err="1" smtClean="0">
                <a:latin typeface="KoPub돋움체 Medium" panose="020B0600000101010101" charset="-127"/>
                <a:ea typeface="KoPub돋움체 Medium" panose="020B0600000101010101" charset="-127"/>
              </a:rPr>
              <a:t>팝업창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 호출 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/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판매신고완료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: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상세조회 </a:t>
            </a:r>
            <a:r>
              <a:rPr lang="ko-KR" altLang="en-US" sz="1400" dirty="0" err="1" smtClean="0">
                <a:latin typeface="KoPub돋움체 Medium" panose="020B0600000101010101" charset="-127"/>
                <a:ea typeface="KoPub돋움체 Medium" panose="020B0600000101010101" charset="-127"/>
              </a:rPr>
              <a:t>팝업창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 호출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)</a:t>
            </a:r>
          </a:p>
          <a:p>
            <a:pPr fontAlgn="base">
              <a:lnSpc>
                <a:spcPct val="150000"/>
              </a:lnSpc>
            </a:pPr>
            <a:r>
              <a:rPr lang="ko-KR" altLang="en-US" sz="1400" dirty="0">
                <a:latin typeface="KoPub돋움체 Medium" panose="020B0600000101010101" charset="-127"/>
                <a:ea typeface="KoPub돋움체 Medium" panose="020B0600000101010101" charset="-127"/>
              </a:rPr>
              <a:t>④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판매신고 목록을 엑셀로 다운로드 할 수 있습니다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.</a:t>
            </a:r>
            <a:endParaRPr lang="en-US" altLang="ko-KR" sz="1400" dirty="0">
              <a:latin typeface="KoPub돋움체 Medium" panose="020B0600000101010101" charset="-127"/>
              <a:ea typeface="KoPub돋움체 Medium" panose="020B0600000101010101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386" y="2195661"/>
            <a:ext cx="6604622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4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C:\Users\user\Desktop\111111111111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46700" y="2339677"/>
            <a:ext cx="3743622" cy="3119056"/>
          </a:xfrm>
          <a:prstGeom prst="rect">
            <a:avLst/>
          </a:prstGeom>
          <a:noFill/>
        </p:spPr>
      </p:pic>
      <p:pic>
        <p:nvPicPr>
          <p:cNvPr id="8197" name="Picture 5" descr="C:\Users\user\Desktop\22222222222222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3378" y="2267670"/>
            <a:ext cx="4423787" cy="3672407"/>
          </a:xfrm>
          <a:prstGeom prst="rect">
            <a:avLst/>
          </a:prstGeom>
          <a:noFill/>
        </p:spPr>
      </p:pic>
      <p:sp>
        <p:nvSpPr>
          <p:cNvPr id="3" name="자유형 124">
            <a:extLst>
              <a:ext uri="{FF2B5EF4-FFF2-40B4-BE49-F238E27FC236}">
                <a16:creationId xmlns="" xmlns:a16="http://schemas.microsoft.com/office/drawing/2014/main" id="{5C1D869B-DFD0-CE34-7433-BFE309323963}"/>
              </a:ext>
            </a:extLst>
          </p:cNvPr>
          <p:cNvSpPr/>
          <p:nvPr/>
        </p:nvSpPr>
        <p:spPr>
          <a:xfrm>
            <a:off x="730250" y="-6350"/>
            <a:ext cx="9963150" cy="1263650"/>
          </a:xfrm>
          <a:custGeom>
            <a:avLst/>
            <a:gdLst>
              <a:gd name="connsiteX0" fmla="*/ 0 w 9963150"/>
              <a:gd name="connsiteY0" fmla="*/ 0 h 1263650"/>
              <a:gd name="connsiteX1" fmla="*/ 406400 w 9963150"/>
              <a:gd name="connsiteY1" fmla="*/ 406400 h 1263650"/>
              <a:gd name="connsiteX2" fmla="*/ 406400 w 9963150"/>
              <a:gd name="connsiteY2" fmla="*/ 1263650 h 1263650"/>
              <a:gd name="connsiteX3" fmla="*/ 9963150 w 9963150"/>
              <a:gd name="connsiteY3" fmla="*/ 1263650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3150" h="1263650">
                <a:moveTo>
                  <a:pt x="0" y="0"/>
                </a:moveTo>
                <a:lnTo>
                  <a:pt x="406400" y="406400"/>
                </a:lnTo>
                <a:lnTo>
                  <a:pt x="406400" y="1263650"/>
                </a:lnTo>
                <a:lnTo>
                  <a:pt x="9963150" y="1263650"/>
                </a:lnTo>
              </a:path>
            </a:pathLst>
          </a:custGeom>
          <a:ln w="19050" cap="sq">
            <a:solidFill>
              <a:srgbClr val="D1D4D9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="" xmlns:a16="http://schemas.microsoft.com/office/drawing/2014/main" id="{E8BD18E9-98D9-F418-3D54-C34348C387DA}"/>
              </a:ext>
            </a:extLst>
          </p:cNvPr>
          <p:cNvGrpSpPr/>
          <p:nvPr/>
        </p:nvGrpSpPr>
        <p:grpSpPr>
          <a:xfrm>
            <a:off x="233338" y="395461"/>
            <a:ext cx="3074030" cy="622497"/>
            <a:chOff x="233338" y="477743"/>
            <a:chExt cx="3074030" cy="622497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49DA7F6E-DC01-9927-B655-12235CD586D2}"/>
                </a:ext>
              </a:extLst>
            </p:cNvPr>
            <p:cNvSpPr txBox="1"/>
            <p:nvPr/>
          </p:nvSpPr>
          <p:spPr>
            <a:xfrm>
              <a:off x="233338" y="477743"/>
              <a:ext cx="403957" cy="615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defPPr>
                <a:defRPr lang="ko-KR"/>
              </a:defPPr>
              <a:lvl1pPr algn="r" defTabSz="914400" latinLnBrk="0">
                <a:lnSpc>
                  <a:spcPct val="110000"/>
                </a:lnSpc>
                <a:defRPr sz="3900" spc="-150">
                  <a:ln>
                    <a:solidFill>
                      <a:srgbClr val="118EA7">
                        <a:alpha val="0"/>
                      </a:srgbClr>
                    </a:solidFill>
                  </a:ln>
                  <a:solidFill>
                    <a:srgbClr val="004F76"/>
                  </a:solidFill>
                  <a:latin typeface="Futura Md BT" panose="020B0602020204020303" pitchFamily="34" charset="0"/>
                  <a:ea typeface="Rix모던고딕 M" panose="02020603020101020101" pitchFamily="18" charset="-127"/>
                </a:defRPr>
              </a:lvl1pPr>
              <a:lvl2pPr defTabSz="914400">
                <a:defRPr sz="1800"/>
              </a:lvl2pPr>
              <a:lvl3pPr defTabSz="914400">
                <a:defRPr sz="1800"/>
              </a:lvl3pPr>
              <a:lvl4pPr defTabSz="914400">
                <a:defRPr sz="1800"/>
              </a:lvl4pPr>
              <a:lvl5pPr defTabSz="914400">
                <a:defRPr sz="1800"/>
              </a:lvl5pPr>
              <a:lvl6pPr>
                <a:defRPr sz="1800"/>
              </a:lvl6pPr>
              <a:lvl7pPr>
                <a:defRPr sz="1800"/>
              </a:lvl7pPr>
              <a:lvl8pPr>
                <a:defRPr sz="1800"/>
              </a:lvl8pPr>
              <a:lvl9pPr>
                <a:defRPr sz="1800"/>
              </a:lvl9pPr>
            </a:lstStyle>
            <a:p>
              <a:pPr algn="l">
                <a:lnSpc>
                  <a:spcPct val="100000"/>
                </a:lnSpc>
              </a:pPr>
              <a:r>
                <a:rPr lang="en-US" altLang="ko-KR" sz="4000" dirty="0" smtClean="0">
                  <a:solidFill>
                    <a:srgbClr val="084486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02</a:t>
              </a:r>
              <a:endParaRPr lang="ko-KR" altLang="en-US" sz="4000" dirty="0">
                <a:solidFill>
                  <a:srgbClr val="084486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8DB54CEF-7BD1-20D8-0EDD-4FBE79755CA8}"/>
                </a:ext>
              </a:extLst>
            </p:cNvPr>
            <p:cNvSpPr txBox="1"/>
            <p:nvPr/>
          </p:nvSpPr>
          <p:spPr>
            <a:xfrm>
              <a:off x="1378955" y="792463"/>
              <a:ext cx="1928413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defPPr>
                <a:defRPr lang="ko-KR"/>
              </a:defPPr>
              <a:lvl1pPr algn="ctr">
                <a:defRPr sz="1600" spc="-5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defRPr>
              </a:lvl1pPr>
            </a:lstStyle>
            <a:p>
              <a:pPr algn="l"/>
              <a:r>
                <a:rPr lang="ko-KR" alt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농업기계신고관리시스템 설명</a:t>
              </a:r>
              <a:endParaRPr lang="ko-KR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88A123C1-8A3A-F73F-7E19-A5F984E98141}"/>
                </a:ext>
              </a:extLst>
            </p:cNvPr>
            <p:cNvSpPr txBox="1"/>
            <p:nvPr/>
          </p:nvSpPr>
          <p:spPr>
            <a:xfrm>
              <a:off x="1418487" y="549751"/>
              <a:ext cx="1029128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ko-KR" altLang="en-US" sz="1100" kern="0" dirty="0">
                  <a:ln>
                    <a:solidFill>
                      <a:srgbClr val="006AD9">
                        <a:shade val="50000"/>
                        <a:alpha val="0"/>
                      </a:srgb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농업기계화 촉진법</a:t>
              </a:r>
            </a:p>
          </p:txBody>
        </p:sp>
      </p:grpSp>
      <p:grpSp>
        <p:nvGrpSpPr>
          <p:cNvPr id="43" name="그룹 42">
            <a:extLst>
              <a:ext uri="{FF2B5EF4-FFF2-40B4-BE49-F238E27FC236}">
                <a16:creationId xmlns="" xmlns:a16="http://schemas.microsoft.com/office/drawing/2014/main" id="{B6660F69-BA84-4B1B-BB8A-348A89CA10A3}"/>
              </a:ext>
            </a:extLst>
          </p:cNvPr>
          <p:cNvGrpSpPr/>
          <p:nvPr/>
        </p:nvGrpSpPr>
        <p:grpSpPr>
          <a:xfrm>
            <a:off x="521370" y="1697989"/>
            <a:ext cx="9453197" cy="361233"/>
            <a:chOff x="647941" y="1340530"/>
            <a:chExt cx="2072435" cy="361233"/>
          </a:xfrm>
        </p:grpSpPr>
        <p:sp>
          <p:nvSpPr>
            <p:cNvPr id="44" name="직사각형 43">
              <a:extLst>
                <a:ext uri="{FF2B5EF4-FFF2-40B4-BE49-F238E27FC236}">
                  <a16:creationId xmlns="" xmlns:a16="http://schemas.microsoft.com/office/drawing/2014/main" id="{96509C7A-7C65-4154-8489-97ADC82E1253}"/>
                </a:ext>
              </a:extLst>
            </p:cNvPr>
            <p:cNvSpPr/>
            <p:nvPr/>
          </p:nvSpPr>
          <p:spPr>
            <a:xfrm>
              <a:off x="647941" y="1341727"/>
              <a:ext cx="2047583" cy="3600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t"/>
            <a:lstStyle/>
            <a:p>
              <a:r>
                <a:rPr lang="en-US" altLang="ko-KR" sz="1800" dirty="0" smtClean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 3. </a:t>
              </a:r>
              <a:r>
                <a:rPr lang="ko-KR" altLang="en-US" sz="1800" dirty="0" smtClean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농업기계신고관리시스템 신품 판매 신고 방법</a:t>
              </a:r>
              <a:r>
                <a:rPr lang="en-US" altLang="ko-KR" sz="1800" dirty="0" smtClean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(2/2)</a:t>
              </a:r>
              <a:endParaRPr lang="ko-KR" altLang="en-US" sz="18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pic>
          <p:nvPicPr>
            <p:cNvPr id="45" name="Picture 1" descr="\\Mk-newpc\옥빈 맥 공유\디자인앤피티\발표용psd\1.png">
              <a:extLst>
                <a:ext uri="{FF2B5EF4-FFF2-40B4-BE49-F238E27FC236}">
                  <a16:creationId xmlns="" xmlns:a16="http://schemas.microsoft.com/office/drawing/2014/main" id="{408C125A-CB61-48F6-B033-59C63C0E0A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96" t="12292" r="2800" b="80139"/>
            <a:stretch>
              <a:fillRect/>
            </a:stretch>
          </p:blipFill>
          <p:spPr bwMode="auto">
            <a:xfrm flipH="1">
              <a:off x="2143757" y="1340530"/>
              <a:ext cx="576619" cy="327393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</p:spPr>
        </p:pic>
      </p:grpSp>
      <p:sp>
        <p:nvSpPr>
          <p:cNvPr id="19" name="모서리가 둥근 직사각형 18"/>
          <p:cNvSpPr/>
          <p:nvPr/>
        </p:nvSpPr>
        <p:spPr>
          <a:xfrm>
            <a:off x="3747081" y="3288616"/>
            <a:ext cx="648072" cy="216024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t"/>
          <a:lstStyle/>
          <a:p>
            <a:pPr algn="ctr"/>
            <a:endParaRPr lang="ko-KR" altLang="en-US" sz="1400" dirty="0" smtClean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4035113" y="3000584"/>
            <a:ext cx="216024" cy="216024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36000" rIns="36000" bIns="36000" rtlCol="0" anchor="ctr" anchorCtr="0"/>
          <a:lstStyle/>
          <a:p>
            <a:pPr algn="ctr"/>
            <a:r>
              <a:rPr lang="en-US" altLang="ko-KR" sz="1000" b="1" dirty="0" smtClean="0">
                <a:solidFill>
                  <a:srgbClr val="FFFFFF"/>
                </a:solidFill>
                <a:latin typeface="HY동녘B" pitchFamily="18" charset="-127"/>
                <a:ea typeface="HY동녘B" pitchFamily="18" charset="-127"/>
              </a:rPr>
              <a:t>1</a:t>
            </a:r>
            <a:endParaRPr lang="ko-KR" altLang="en-US" sz="1000" b="1" dirty="0" smtClean="0">
              <a:solidFill>
                <a:schemeClr val="bg1"/>
              </a:solidFill>
              <a:latin typeface="HY동녘B" pitchFamily="18" charset="-127"/>
              <a:ea typeface="HY동녘B" pitchFamily="18" charset="-127"/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4228078" y="5473729"/>
            <a:ext cx="216024" cy="216024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36000" rIns="36000" bIns="36000" rtlCol="0" anchor="ctr" anchorCtr="0"/>
          <a:lstStyle/>
          <a:p>
            <a:pPr algn="ctr"/>
            <a:r>
              <a:rPr lang="en-US" altLang="ko-KR" sz="1000" b="1" dirty="0" smtClean="0">
                <a:solidFill>
                  <a:srgbClr val="FFFFFF"/>
                </a:solidFill>
                <a:latin typeface="HY동녘B" pitchFamily="18" charset="-127"/>
                <a:ea typeface="HY동녘B" pitchFamily="18" charset="-127"/>
              </a:rPr>
              <a:t>2</a:t>
            </a:r>
            <a:endParaRPr lang="ko-KR" altLang="en-US" sz="1000" b="1" dirty="0" smtClean="0">
              <a:solidFill>
                <a:schemeClr val="bg1"/>
              </a:solidFill>
              <a:latin typeface="HY동녘B" pitchFamily="18" charset="-127"/>
              <a:ea typeface="HY동녘B" pitchFamily="18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3796030" y="5473729"/>
            <a:ext cx="216024" cy="216024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36000" rIns="36000" bIns="36000" rtlCol="0" anchor="ctr" anchorCtr="0"/>
          <a:lstStyle/>
          <a:p>
            <a:pPr algn="ctr"/>
            <a:r>
              <a:rPr lang="en-US" altLang="ko-KR" sz="1000" b="1" dirty="0" smtClean="0">
                <a:solidFill>
                  <a:srgbClr val="FFFFFF"/>
                </a:solidFill>
                <a:latin typeface="HY동녘B" pitchFamily="18" charset="-127"/>
                <a:ea typeface="HY동녘B" pitchFamily="18" charset="-127"/>
              </a:rPr>
              <a:t>3</a:t>
            </a:r>
            <a:endParaRPr lang="ko-KR" altLang="en-US" sz="1000" b="1" dirty="0" smtClean="0">
              <a:solidFill>
                <a:schemeClr val="bg1"/>
              </a:solidFill>
              <a:latin typeface="HY동녘B" pitchFamily="18" charset="-127"/>
              <a:ea typeface="HY동녘B" pitchFamily="18" charset="-127"/>
            </a:endParaRPr>
          </a:p>
        </p:txBody>
      </p:sp>
      <p:cxnSp>
        <p:nvCxnSpPr>
          <p:cNvPr id="29" name="구부러진 연결선 28"/>
          <p:cNvCxnSpPr>
            <a:stCxn id="19" idx="2"/>
          </p:cNvCxnSpPr>
          <p:nvPr/>
        </p:nvCxnSpPr>
        <p:spPr>
          <a:xfrm rot="16200000" flipH="1">
            <a:off x="4089119" y="3486638"/>
            <a:ext cx="1152128" cy="1188132"/>
          </a:xfrm>
          <a:prstGeom prst="curvedConnector2">
            <a:avLst/>
          </a:prstGeom>
          <a:noFill/>
          <a:ln w="28575">
            <a:solidFill>
              <a:srgbClr val="FF0000"/>
            </a:solidFill>
            <a:prstDash val="dash"/>
            <a:headEnd type="none" w="med" len="me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1" name="타원 30"/>
          <p:cNvSpPr/>
          <p:nvPr/>
        </p:nvSpPr>
        <p:spPr>
          <a:xfrm>
            <a:off x="8154218" y="5219997"/>
            <a:ext cx="216024" cy="216024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36000" rIns="36000" bIns="36000" rtlCol="0" anchor="ctr" anchorCtr="0"/>
          <a:lstStyle/>
          <a:p>
            <a:pPr algn="ctr"/>
            <a:r>
              <a:rPr lang="en-US" altLang="ko-KR" sz="800" b="1" dirty="0" smtClean="0">
                <a:solidFill>
                  <a:srgbClr val="FFFFFF"/>
                </a:solidFill>
                <a:latin typeface="HY동녘B" pitchFamily="18" charset="-127"/>
                <a:ea typeface="HY동녘B" pitchFamily="18" charset="-127"/>
              </a:rPr>
              <a:t>1-1</a:t>
            </a:r>
            <a:endParaRPr lang="ko-KR" altLang="en-US" sz="800" b="1" dirty="0" smtClean="0">
              <a:solidFill>
                <a:schemeClr val="bg1"/>
              </a:solidFill>
              <a:latin typeface="HY동녘B" pitchFamily="18" charset="-127"/>
              <a:ea typeface="HY동녘B" pitchFamily="18" charset="-127"/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="" xmlns:a16="http://schemas.microsoft.com/office/drawing/2014/main" id="{31511FA0-31CE-4147-906A-5B868EA28C3A}"/>
              </a:ext>
            </a:extLst>
          </p:cNvPr>
          <p:cNvSpPr/>
          <p:nvPr/>
        </p:nvSpPr>
        <p:spPr>
          <a:xfrm>
            <a:off x="449263" y="5940077"/>
            <a:ext cx="964907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① 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[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제조번호 검색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]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버튼을 클릭하여 제조번호 조회 후      </a:t>
            </a:r>
            <a:r>
              <a:rPr lang="ko-KR" altLang="en-US" sz="1400" dirty="0" err="1" smtClean="0">
                <a:latin typeface="KoPub돋움체 Medium" panose="020B0600000101010101" charset="-127"/>
                <a:ea typeface="KoPub돋움체 Medium" panose="020B0600000101010101" charset="-127"/>
              </a:rPr>
              <a:t>판매신고할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 제조번호를 선택 후 제원의 정보를 불러옵니다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.</a:t>
            </a:r>
          </a:p>
          <a:p>
            <a:pPr fontAlgn="base">
              <a:lnSpc>
                <a:spcPct val="150000"/>
              </a:lnSpc>
            </a:pP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② 필수 사항을 추가 입력한 후 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[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저장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]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 버튼을 클릭하여 내용을 저장할 수 있습니다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.</a:t>
            </a:r>
          </a:p>
          <a:p>
            <a:pPr fontAlgn="base">
              <a:lnSpc>
                <a:spcPct val="150000"/>
              </a:lnSpc>
            </a:pP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③ 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[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판매신고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]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버튼을 클릭하여 최종적으로 판매신고를 완료합니다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.</a:t>
            </a:r>
            <a:endParaRPr lang="en-US" altLang="ko-KR" sz="1400" dirty="0">
              <a:latin typeface="KoPub돋움체 Medium" panose="020B0600000101010101" charset="-127"/>
              <a:ea typeface="KoPub돋움체 Medium" panose="020B0600000101010101" charset="-127"/>
            </a:endParaRPr>
          </a:p>
        </p:txBody>
      </p:sp>
      <p:sp>
        <p:nvSpPr>
          <p:cNvPr id="33" name="타원 32"/>
          <p:cNvSpPr/>
          <p:nvPr/>
        </p:nvSpPr>
        <p:spPr>
          <a:xfrm>
            <a:off x="4310899" y="6038980"/>
            <a:ext cx="216024" cy="216024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36000" rIns="36000" bIns="36000" rtlCol="0" anchor="ctr" anchorCtr="0"/>
          <a:lstStyle/>
          <a:p>
            <a:pPr algn="ctr"/>
            <a:r>
              <a:rPr lang="en-US" altLang="ko-KR" sz="700" b="1" dirty="0" smtClean="0">
                <a:solidFill>
                  <a:srgbClr val="FFFFFF"/>
                </a:solidFill>
                <a:latin typeface="HY동녘B" pitchFamily="18" charset="-127"/>
                <a:ea typeface="HY동녘B" pitchFamily="18" charset="-127"/>
              </a:rPr>
              <a:t>1-1</a:t>
            </a:r>
            <a:endParaRPr lang="ko-KR" altLang="en-US" sz="700" b="1" dirty="0" smtClean="0">
              <a:solidFill>
                <a:schemeClr val="bg1"/>
              </a:solidFill>
              <a:latin typeface="HY동녘B" pitchFamily="18" charset="-127"/>
              <a:ea typeface="HY동녘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8072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 124">
            <a:extLst>
              <a:ext uri="{FF2B5EF4-FFF2-40B4-BE49-F238E27FC236}">
                <a16:creationId xmlns="" xmlns:a16="http://schemas.microsoft.com/office/drawing/2014/main" id="{5C1D869B-DFD0-CE34-7433-BFE309323963}"/>
              </a:ext>
            </a:extLst>
          </p:cNvPr>
          <p:cNvSpPr/>
          <p:nvPr/>
        </p:nvSpPr>
        <p:spPr>
          <a:xfrm>
            <a:off x="730250" y="-6350"/>
            <a:ext cx="9963150" cy="1263650"/>
          </a:xfrm>
          <a:custGeom>
            <a:avLst/>
            <a:gdLst>
              <a:gd name="connsiteX0" fmla="*/ 0 w 9963150"/>
              <a:gd name="connsiteY0" fmla="*/ 0 h 1263650"/>
              <a:gd name="connsiteX1" fmla="*/ 406400 w 9963150"/>
              <a:gd name="connsiteY1" fmla="*/ 406400 h 1263650"/>
              <a:gd name="connsiteX2" fmla="*/ 406400 w 9963150"/>
              <a:gd name="connsiteY2" fmla="*/ 1263650 h 1263650"/>
              <a:gd name="connsiteX3" fmla="*/ 9963150 w 9963150"/>
              <a:gd name="connsiteY3" fmla="*/ 1263650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3150" h="1263650">
                <a:moveTo>
                  <a:pt x="0" y="0"/>
                </a:moveTo>
                <a:lnTo>
                  <a:pt x="406400" y="406400"/>
                </a:lnTo>
                <a:lnTo>
                  <a:pt x="406400" y="1263650"/>
                </a:lnTo>
                <a:lnTo>
                  <a:pt x="9963150" y="1263650"/>
                </a:lnTo>
              </a:path>
            </a:pathLst>
          </a:custGeom>
          <a:ln w="19050" cap="sq">
            <a:solidFill>
              <a:srgbClr val="D1D4D9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="" xmlns:a16="http://schemas.microsoft.com/office/drawing/2014/main" id="{E8BD18E9-98D9-F418-3D54-C34348C387DA}"/>
              </a:ext>
            </a:extLst>
          </p:cNvPr>
          <p:cNvGrpSpPr/>
          <p:nvPr/>
        </p:nvGrpSpPr>
        <p:grpSpPr>
          <a:xfrm>
            <a:off x="233338" y="395461"/>
            <a:ext cx="3074030" cy="622497"/>
            <a:chOff x="233338" y="477743"/>
            <a:chExt cx="3074030" cy="622497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49DA7F6E-DC01-9927-B655-12235CD586D2}"/>
                </a:ext>
              </a:extLst>
            </p:cNvPr>
            <p:cNvSpPr txBox="1"/>
            <p:nvPr/>
          </p:nvSpPr>
          <p:spPr>
            <a:xfrm>
              <a:off x="233338" y="477743"/>
              <a:ext cx="403957" cy="615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defPPr>
                <a:defRPr lang="ko-KR"/>
              </a:defPPr>
              <a:lvl1pPr algn="r" defTabSz="914400" latinLnBrk="0">
                <a:lnSpc>
                  <a:spcPct val="110000"/>
                </a:lnSpc>
                <a:defRPr sz="3900" spc="-150">
                  <a:ln>
                    <a:solidFill>
                      <a:srgbClr val="118EA7">
                        <a:alpha val="0"/>
                      </a:srgbClr>
                    </a:solidFill>
                  </a:ln>
                  <a:solidFill>
                    <a:srgbClr val="004F76"/>
                  </a:solidFill>
                  <a:latin typeface="Futura Md BT" panose="020B0602020204020303" pitchFamily="34" charset="0"/>
                  <a:ea typeface="Rix모던고딕 M" panose="02020603020101020101" pitchFamily="18" charset="-127"/>
                </a:defRPr>
              </a:lvl1pPr>
              <a:lvl2pPr defTabSz="914400">
                <a:defRPr sz="1800"/>
              </a:lvl2pPr>
              <a:lvl3pPr defTabSz="914400">
                <a:defRPr sz="1800"/>
              </a:lvl3pPr>
              <a:lvl4pPr defTabSz="914400">
                <a:defRPr sz="1800"/>
              </a:lvl4pPr>
              <a:lvl5pPr defTabSz="914400">
                <a:defRPr sz="1800"/>
              </a:lvl5pPr>
              <a:lvl6pPr>
                <a:defRPr sz="1800"/>
              </a:lvl6pPr>
              <a:lvl7pPr>
                <a:defRPr sz="1800"/>
              </a:lvl7pPr>
              <a:lvl8pPr>
                <a:defRPr sz="1800"/>
              </a:lvl8pPr>
              <a:lvl9pPr>
                <a:defRPr sz="1800"/>
              </a:lvl9pPr>
            </a:lstStyle>
            <a:p>
              <a:pPr algn="l">
                <a:lnSpc>
                  <a:spcPct val="100000"/>
                </a:lnSpc>
              </a:pPr>
              <a:r>
                <a:rPr lang="en-US" altLang="ko-KR" sz="4000" dirty="0" smtClean="0">
                  <a:solidFill>
                    <a:srgbClr val="084486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02</a:t>
              </a:r>
              <a:endParaRPr lang="ko-KR" altLang="en-US" sz="4000" dirty="0">
                <a:solidFill>
                  <a:srgbClr val="084486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8DB54CEF-7BD1-20D8-0EDD-4FBE79755CA8}"/>
                </a:ext>
              </a:extLst>
            </p:cNvPr>
            <p:cNvSpPr txBox="1"/>
            <p:nvPr/>
          </p:nvSpPr>
          <p:spPr>
            <a:xfrm>
              <a:off x="1378955" y="792463"/>
              <a:ext cx="1928413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defPPr>
                <a:defRPr lang="ko-KR"/>
              </a:defPPr>
              <a:lvl1pPr algn="ctr">
                <a:defRPr sz="1600" spc="-5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defRPr>
              </a:lvl1pPr>
            </a:lstStyle>
            <a:p>
              <a:pPr algn="l"/>
              <a:r>
                <a:rPr lang="ko-KR" alt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농업기계신고관리시스템 설명</a:t>
              </a:r>
              <a:endParaRPr lang="ko-KR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88A123C1-8A3A-F73F-7E19-A5F984E98141}"/>
                </a:ext>
              </a:extLst>
            </p:cNvPr>
            <p:cNvSpPr txBox="1"/>
            <p:nvPr/>
          </p:nvSpPr>
          <p:spPr>
            <a:xfrm>
              <a:off x="1418487" y="549751"/>
              <a:ext cx="1029128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ko-KR" altLang="en-US" sz="1100" kern="0" dirty="0">
                  <a:ln>
                    <a:solidFill>
                      <a:srgbClr val="006AD9">
                        <a:shade val="50000"/>
                        <a:alpha val="0"/>
                      </a:srgb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농업기계화 촉진법</a:t>
              </a:r>
            </a:p>
          </p:txBody>
        </p:sp>
      </p:grpSp>
      <p:grpSp>
        <p:nvGrpSpPr>
          <p:cNvPr id="43" name="그룹 42">
            <a:extLst>
              <a:ext uri="{FF2B5EF4-FFF2-40B4-BE49-F238E27FC236}">
                <a16:creationId xmlns="" xmlns:a16="http://schemas.microsoft.com/office/drawing/2014/main" id="{B6660F69-BA84-4B1B-BB8A-348A89CA10A3}"/>
              </a:ext>
            </a:extLst>
          </p:cNvPr>
          <p:cNvGrpSpPr/>
          <p:nvPr/>
        </p:nvGrpSpPr>
        <p:grpSpPr>
          <a:xfrm>
            <a:off x="521370" y="1697989"/>
            <a:ext cx="9453197" cy="361233"/>
            <a:chOff x="647941" y="1340530"/>
            <a:chExt cx="2072435" cy="361233"/>
          </a:xfrm>
        </p:grpSpPr>
        <p:sp>
          <p:nvSpPr>
            <p:cNvPr id="44" name="직사각형 43">
              <a:extLst>
                <a:ext uri="{FF2B5EF4-FFF2-40B4-BE49-F238E27FC236}">
                  <a16:creationId xmlns="" xmlns:a16="http://schemas.microsoft.com/office/drawing/2014/main" id="{96509C7A-7C65-4154-8489-97ADC82E1253}"/>
                </a:ext>
              </a:extLst>
            </p:cNvPr>
            <p:cNvSpPr/>
            <p:nvPr/>
          </p:nvSpPr>
          <p:spPr>
            <a:xfrm>
              <a:off x="647941" y="1341727"/>
              <a:ext cx="2047583" cy="3600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t"/>
            <a:lstStyle/>
            <a:p>
              <a:r>
                <a:rPr lang="en-US" altLang="ko-KR" sz="1800" dirty="0" smtClean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 4. </a:t>
              </a:r>
              <a:r>
                <a:rPr lang="ko-KR" altLang="en-US" sz="1800" dirty="0" smtClean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농업기계신고관리시스템 중고거래 신고 방법</a:t>
              </a:r>
              <a:r>
                <a:rPr lang="en-US" altLang="ko-KR" sz="1800" dirty="0" smtClean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(1/2)</a:t>
              </a:r>
              <a:endParaRPr lang="ko-KR" altLang="en-US" sz="1800" dirty="0" smtClean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  <a:p>
              <a:endParaRPr lang="ko-KR" altLang="en-US" sz="18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pic>
          <p:nvPicPr>
            <p:cNvPr id="45" name="Picture 1" descr="\\Mk-newpc\옥빈 맥 공유\디자인앤피티\발표용psd\1.png">
              <a:extLst>
                <a:ext uri="{FF2B5EF4-FFF2-40B4-BE49-F238E27FC236}">
                  <a16:creationId xmlns="" xmlns:a16="http://schemas.microsoft.com/office/drawing/2014/main" id="{408C125A-CB61-48F6-B033-59C63C0E0A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96" t="12292" r="2800" b="80139"/>
            <a:stretch>
              <a:fillRect/>
            </a:stretch>
          </p:blipFill>
          <p:spPr bwMode="auto">
            <a:xfrm flipH="1">
              <a:off x="2143757" y="1340530"/>
              <a:ext cx="576619" cy="327393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</p:spPr>
        </p:pic>
      </p:grp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3377" y="2195660"/>
            <a:ext cx="8888271" cy="2664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직사각형 17">
            <a:extLst>
              <a:ext uri="{FF2B5EF4-FFF2-40B4-BE49-F238E27FC236}">
                <a16:creationId xmlns="" xmlns:a16="http://schemas.microsoft.com/office/drawing/2014/main" id="{31511FA0-31CE-4147-906A-5B868EA28C3A}"/>
              </a:ext>
            </a:extLst>
          </p:cNvPr>
          <p:cNvSpPr/>
          <p:nvPr/>
        </p:nvSpPr>
        <p:spPr>
          <a:xfrm>
            <a:off x="449263" y="5292005"/>
            <a:ext cx="97210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① 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[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검색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]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버튼을 클릭하여 검색 조건에 따른 농업기계 중고제품 거래 목록을 조회합니다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..</a:t>
            </a:r>
          </a:p>
          <a:p>
            <a:pPr fontAlgn="base">
              <a:lnSpc>
                <a:spcPct val="150000"/>
              </a:lnSpc>
            </a:pP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② 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[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중고거래 신고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]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버튼을 클릭하여 중고 농업기계 거래 신고를 할 수 있는 </a:t>
            </a:r>
            <a:r>
              <a:rPr lang="ko-KR" altLang="en-US" sz="1400" dirty="0" err="1" smtClean="0">
                <a:latin typeface="KoPub돋움체 Medium" panose="020B0600000101010101" charset="-127"/>
                <a:ea typeface="KoPub돋움체 Medium" panose="020B0600000101010101" charset="-127"/>
              </a:rPr>
              <a:t>팝업창을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 호출합니다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.</a:t>
            </a:r>
          </a:p>
          <a:p>
            <a:pPr fontAlgn="base">
              <a:lnSpc>
                <a:spcPct val="150000"/>
              </a:lnSpc>
            </a:pP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③ 중고거래 신고 목록에서 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[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상세보기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]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버튼을 클릭하면 처리상태에 따라 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“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수정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”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또는 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“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상세조회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” </a:t>
            </a:r>
            <a:r>
              <a:rPr lang="ko-KR" altLang="en-US" sz="1400" dirty="0" err="1" smtClean="0">
                <a:latin typeface="KoPub돋움체 Medium" panose="020B0600000101010101" charset="-127"/>
                <a:ea typeface="KoPub돋움체 Medium" panose="020B0600000101010101" charset="-127"/>
              </a:rPr>
              <a:t>팝업창이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 호출됩니다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.</a:t>
            </a:r>
          </a:p>
          <a:p>
            <a:pPr fontAlgn="base">
              <a:lnSpc>
                <a:spcPct val="150000"/>
              </a:lnSpc>
            </a:pP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    (</a:t>
            </a:r>
            <a:r>
              <a:rPr lang="ko-KR" altLang="en-US" sz="1400" dirty="0" err="1" smtClean="0">
                <a:latin typeface="KoPub돋움체 Medium" panose="020B0600000101010101" charset="-127"/>
                <a:ea typeface="KoPub돋움체 Medium" panose="020B0600000101010101" charset="-127"/>
              </a:rPr>
              <a:t>작성중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: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수정 </a:t>
            </a:r>
            <a:r>
              <a:rPr lang="ko-KR" altLang="en-US" sz="1400" dirty="0" err="1" smtClean="0">
                <a:latin typeface="KoPub돋움체 Medium" panose="020B0600000101010101" charset="-127"/>
                <a:ea typeface="KoPub돋움체 Medium" panose="020B0600000101010101" charset="-127"/>
              </a:rPr>
              <a:t>팝업창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 호출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 /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중고거래신고완료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: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상세조회 </a:t>
            </a:r>
            <a:r>
              <a:rPr lang="ko-KR" altLang="en-US" sz="1400" dirty="0" err="1" smtClean="0">
                <a:latin typeface="KoPub돋움체 Medium" panose="020B0600000101010101" charset="-127"/>
                <a:ea typeface="KoPub돋움체 Medium" panose="020B0600000101010101" charset="-127"/>
              </a:rPr>
              <a:t>팝업창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 호출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)</a:t>
            </a:r>
          </a:p>
          <a:p>
            <a:pPr fontAlgn="base">
              <a:lnSpc>
                <a:spcPct val="150000"/>
              </a:lnSpc>
            </a:pP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④ 중고제품 거래 신고 목록을 엑셀로 </a:t>
            </a:r>
            <a:r>
              <a:rPr lang="ko-KR" altLang="en-US" sz="1400" dirty="0" err="1" smtClean="0">
                <a:latin typeface="KoPub돋움체 Medium" panose="020B0600000101010101" charset="-127"/>
                <a:ea typeface="KoPub돋움체 Medium" panose="020B0600000101010101" charset="-127"/>
              </a:rPr>
              <a:t>다운로드할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 수 있습니다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.</a:t>
            </a:r>
            <a:endParaRPr lang="en-US" altLang="ko-KR" sz="1600" dirty="0">
              <a:latin typeface="KoPub돋움체 Medium" panose="020B0600000101010101" charset="-127"/>
              <a:ea typeface="KoPub돋움체 Medium" panose="020B0600000101010101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7395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 descr="C:\Users\user\Desktop\111111111111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29882" y="2189586"/>
            <a:ext cx="3384376" cy="2819744"/>
          </a:xfrm>
          <a:prstGeom prst="rect">
            <a:avLst/>
          </a:prstGeom>
          <a:noFill/>
        </p:spPr>
      </p:pic>
      <p:sp>
        <p:nvSpPr>
          <p:cNvPr id="3" name="자유형 124">
            <a:extLst>
              <a:ext uri="{FF2B5EF4-FFF2-40B4-BE49-F238E27FC236}">
                <a16:creationId xmlns="" xmlns:a16="http://schemas.microsoft.com/office/drawing/2014/main" id="{5C1D869B-DFD0-CE34-7433-BFE309323963}"/>
              </a:ext>
            </a:extLst>
          </p:cNvPr>
          <p:cNvSpPr/>
          <p:nvPr/>
        </p:nvSpPr>
        <p:spPr>
          <a:xfrm>
            <a:off x="730250" y="-6350"/>
            <a:ext cx="9963150" cy="1263650"/>
          </a:xfrm>
          <a:custGeom>
            <a:avLst/>
            <a:gdLst>
              <a:gd name="connsiteX0" fmla="*/ 0 w 9963150"/>
              <a:gd name="connsiteY0" fmla="*/ 0 h 1263650"/>
              <a:gd name="connsiteX1" fmla="*/ 406400 w 9963150"/>
              <a:gd name="connsiteY1" fmla="*/ 406400 h 1263650"/>
              <a:gd name="connsiteX2" fmla="*/ 406400 w 9963150"/>
              <a:gd name="connsiteY2" fmla="*/ 1263650 h 1263650"/>
              <a:gd name="connsiteX3" fmla="*/ 9963150 w 9963150"/>
              <a:gd name="connsiteY3" fmla="*/ 1263650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3150" h="1263650">
                <a:moveTo>
                  <a:pt x="0" y="0"/>
                </a:moveTo>
                <a:lnTo>
                  <a:pt x="406400" y="406400"/>
                </a:lnTo>
                <a:lnTo>
                  <a:pt x="406400" y="1263650"/>
                </a:lnTo>
                <a:lnTo>
                  <a:pt x="9963150" y="1263650"/>
                </a:lnTo>
              </a:path>
            </a:pathLst>
          </a:custGeom>
          <a:ln w="19050" cap="sq">
            <a:solidFill>
              <a:srgbClr val="D1D4D9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grpSp>
        <p:nvGrpSpPr>
          <p:cNvPr id="2" name="그룹 4">
            <a:extLst>
              <a:ext uri="{FF2B5EF4-FFF2-40B4-BE49-F238E27FC236}">
                <a16:creationId xmlns="" xmlns:a16="http://schemas.microsoft.com/office/drawing/2014/main" id="{E8BD18E9-98D9-F418-3D54-C34348C387DA}"/>
              </a:ext>
            </a:extLst>
          </p:cNvPr>
          <p:cNvGrpSpPr/>
          <p:nvPr/>
        </p:nvGrpSpPr>
        <p:grpSpPr>
          <a:xfrm>
            <a:off x="233338" y="395461"/>
            <a:ext cx="3074030" cy="622497"/>
            <a:chOff x="233338" y="477743"/>
            <a:chExt cx="3074030" cy="622497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49DA7F6E-DC01-9927-B655-12235CD586D2}"/>
                </a:ext>
              </a:extLst>
            </p:cNvPr>
            <p:cNvSpPr txBox="1"/>
            <p:nvPr/>
          </p:nvSpPr>
          <p:spPr>
            <a:xfrm>
              <a:off x="233338" y="477743"/>
              <a:ext cx="403957" cy="615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defPPr>
                <a:defRPr lang="ko-KR"/>
              </a:defPPr>
              <a:lvl1pPr algn="r" defTabSz="914400" latinLnBrk="0">
                <a:lnSpc>
                  <a:spcPct val="110000"/>
                </a:lnSpc>
                <a:defRPr sz="3900" spc="-150">
                  <a:ln>
                    <a:solidFill>
                      <a:srgbClr val="118EA7">
                        <a:alpha val="0"/>
                      </a:srgbClr>
                    </a:solidFill>
                  </a:ln>
                  <a:solidFill>
                    <a:srgbClr val="004F76"/>
                  </a:solidFill>
                  <a:latin typeface="Futura Md BT" panose="020B0602020204020303" pitchFamily="34" charset="0"/>
                  <a:ea typeface="Rix모던고딕 M" panose="02020603020101020101" pitchFamily="18" charset="-127"/>
                </a:defRPr>
              </a:lvl1pPr>
              <a:lvl2pPr defTabSz="914400">
                <a:defRPr sz="1800"/>
              </a:lvl2pPr>
              <a:lvl3pPr defTabSz="914400">
                <a:defRPr sz="1800"/>
              </a:lvl3pPr>
              <a:lvl4pPr defTabSz="914400">
                <a:defRPr sz="1800"/>
              </a:lvl4pPr>
              <a:lvl5pPr defTabSz="914400">
                <a:defRPr sz="1800"/>
              </a:lvl5pPr>
              <a:lvl6pPr>
                <a:defRPr sz="1800"/>
              </a:lvl6pPr>
              <a:lvl7pPr>
                <a:defRPr sz="1800"/>
              </a:lvl7pPr>
              <a:lvl8pPr>
                <a:defRPr sz="1800"/>
              </a:lvl8pPr>
              <a:lvl9pPr>
                <a:defRPr sz="1800"/>
              </a:lvl9pPr>
            </a:lstStyle>
            <a:p>
              <a:pPr algn="l">
                <a:lnSpc>
                  <a:spcPct val="100000"/>
                </a:lnSpc>
              </a:pPr>
              <a:r>
                <a:rPr lang="en-US" altLang="ko-KR" sz="4000" dirty="0" smtClean="0">
                  <a:solidFill>
                    <a:srgbClr val="084486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02</a:t>
              </a:r>
              <a:endParaRPr lang="ko-KR" altLang="en-US" sz="4000" dirty="0">
                <a:solidFill>
                  <a:srgbClr val="084486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8DB54CEF-7BD1-20D8-0EDD-4FBE79755CA8}"/>
                </a:ext>
              </a:extLst>
            </p:cNvPr>
            <p:cNvSpPr txBox="1"/>
            <p:nvPr/>
          </p:nvSpPr>
          <p:spPr>
            <a:xfrm>
              <a:off x="1378955" y="792463"/>
              <a:ext cx="1928413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defPPr>
                <a:defRPr lang="ko-KR"/>
              </a:defPPr>
              <a:lvl1pPr algn="ctr">
                <a:defRPr sz="1600" spc="-5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defRPr>
              </a:lvl1pPr>
            </a:lstStyle>
            <a:p>
              <a:pPr algn="l"/>
              <a:r>
                <a:rPr lang="ko-KR" alt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농업기계신고관리시스템 설명</a:t>
              </a:r>
              <a:endParaRPr lang="ko-KR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88A123C1-8A3A-F73F-7E19-A5F984E98141}"/>
                </a:ext>
              </a:extLst>
            </p:cNvPr>
            <p:cNvSpPr txBox="1"/>
            <p:nvPr/>
          </p:nvSpPr>
          <p:spPr>
            <a:xfrm>
              <a:off x="1418487" y="549751"/>
              <a:ext cx="1029128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ko-KR" altLang="en-US" sz="1100" kern="0" dirty="0">
                  <a:ln>
                    <a:solidFill>
                      <a:srgbClr val="006AD9">
                        <a:shade val="50000"/>
                        <a:alpha val="0"/>
                      </a:srgb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농업기계화 촉진법</a:t>
              </a:r>
            </a:p>
          </p:txBody>
        </p:sp>
      </p:grpSp>
      <p:grpSp>
        <p:nvGrpSpPr>
          <p:cNvPr id="4" name="그룹 42">
            <a:extLst>
              <a:ext uri="{FF2B5EF4-FFF2-40B4-BE49-F238E27FC236}">
                <a16:creationId xmlns="" xmlns:a16="http://schemas.microsoft.com/office/drawing/2014/main" id="{B6660F69-BA84-4B1B-BB8A-348A89CA10A3}"/>
              </a:ext>
            </a:extLst>
          </p:cNvPr>
          <p:cNvGrpSpPr/>
          <p:nvPr/>
        </p:nvGrpSpPr>
        <p:grpSpPr>
          <a:xfrm>
            <a:off x="521370" y="1697989"/>
            <a:ext cx="9453197" cy="361233"/>
            <a:chOff x="647941" y="1340530"/>
            <a:chExt cx="2072435" cy="361233"/>
          </a:xfrm>
        </p:grpSpPr>
        <p:sp>
          <p:nvSpPr>
            <p:cNvPr id="44" name="직사각형 43">
              <a:extLst>
                <a:ext uri="{FF2B5EF4-FFF2-40B4-BE49-F238E27FC236}">
                  <a16:creationId xmlns="" xmlns:a16="http://schemas.microsoft.com/office/drawing/2014/main" id="{96509C7A-7C65-4154-8489-97ADC82E1253}"/>
                </a:ext>
              </a:extLst>
            </p:cNvPr>
            <p:cNvSpPr/>
            <p:nvPr/>
          </p:nvSpPr>
          <p:spPr>
            <a:xfrm>
              <a:off x="647941" y="1341727"/>
              <a:ext cx="2047583" cy="3600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t"/>
            <a:lstStyle/>
            <a:p>
              <a:r>
                <a:rPr lang="en-US" altLang="ko-KR" sz="1800" dirty="0" smtClean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 4. </a:t>
              </a:r>
              <a:r>
                <a:rPr lang="ko-KR" altLang="en-US" sz="1800" dirty="0" smtClean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농업기계신고관리시스템 중고거래 신고 방법</a:t>
              </a:r>
              <a:r>
                <a:rPr lang="en-US" altLang="ko-KR" sz="1800" dirty="0" smtClean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(2/2)</a:t>
              </a:r>
              <a:endParaRPr lang="ko-KR" altLang="en-US" sz="1800" dirty="0" smtClean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  <a:p>
              <a:endParaRPr lang="ko-KR" altLang="en-US" sz="18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pic>
          <p:nvPicPr>
            <p:cNvPr id="45" name="Picture 1" descr="\\Mk-newpc\옥빈 맥 공유\디자인앤피티\발표용psd\1.png">
              <a:extLst>
                <a:ext uri="{FF2B5EF4-FFF2-40B4-BE49-F238E27FC236}">
                  <a16:creationId xmlns="" xmlns:a16="http://schemas.microsoft.com/office/drawing/2014/main" id="{408C125A-CB61-48F6-B033-59C63C0E0A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96" t="12292" r="2800" b="80139"/>
            <a:stretch>
              <a:fillRect/>
            </a:stretch>
          </p:blipFill>
          <p:spPr bwMode="auto">
            <a:xfrm flipH="1">
              <a:off x="2143757" y="1340530"/>
              <a:ext cx="576619" cy="327393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</p:spPr>
        </p:pic>
      </p:grp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7394" y="2195661"/>
            <a:ext cx="3465211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모서리가 둥근 직사각형 17"/>
          <p:cNvSpPr/>
          <p:nvPr/>
        </p:nvSpPr>
        <p:spPr>
          <a:xfrm>
            <a:off x="3617714" y="2411685"/>
            <a:ext cx="648072" cy="216024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t"/>
          <a:lstStyle/>
          <a:p>
            <a:pPr algn="ctr"/>
            <a:endParaRPr lang="ko-KR" altLang="en-US" sz="1400" dirty="0" smtClean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2969642" y="2195661"/>
            <a:ext cx="216024" cy="216024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36000" rIns="36000" bIns="36000" rtlCol="0" anchor="ctr" anchorCtr="0"/>
          <a:lstStyle/>
          <a:p>
            <a:pPr algn="ctr"/>
            <a:r>
              <a:rPr lang="en-US" altLang="ko-KR" sz="1000" b="1" dirty="0" smtClean="0">
                <a:solidFill>
                  <a:srgbClr val="FFFFFF"/>
                </a:solidFill>
                <a:latin typeface="HY동녘B" pitchFamily="18" charset="-127"/>
                <a:ea typeface="HY동녘B" pitchFamily="18" charset="-127"/>
              </a:rPr>
              <a:t>1</a:t>
            </a:r>
            <a:endParaRPr lang="ko-KR" altLang="en-US" sz="1000" b="1" dirty="0" smtClean="0">
              <a:solidFill>
                <a:schemeClr val="bg1"/>
              </a:solidFill>
              <a:latin typeface="HY동녘B" pitchFamily="18" charset="-127"/>
              <a:ea typeface="HY동녘B" pitchFamily="18" charset="-127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3833738" y="2123653"/>
            <a:ext cx="216024" cy="216024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36000" rIns="36000" bIns="36000" rtlCol="0" anchor="ctr" anchorCtr="0"/>
          <a:lstStyle/>
          <a:p>
            <a:pPr algn="ctr"/>
            <a:r>
              <a:rPr lang="en-US" altLang="ko-KR" sz="1000" b="1" dirty="0" smtClean="0">
                <a:solidFill>
                  <a:srgbClr val="FFFFFF"/>
                </a:solidFill>
                <a:latin typeface="HY동녘B" pitchFamily="18" charset="-127"/>
                <a:ea typeface="HY동녘B" pitchFamily="18" charset="-127"/>
              </a:rPr>
              <a:t>2</a:t>
            </a:r>
            <a:endParaRPr lang="ko-KR" altLang="en-US" sz="1000" b="1" dirty="0" smtClean="0">
              <a:solidFill>
                <a:schemeClr val="bg1"/>
              </a:solidFill>
              <a:latin typeface="HY동녘B" pitchFamily="18" charset="-127"/>
              <a:ea typeface="HY동녘B" pitchFamily="18" charset="-127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3545706" y="5436021"/>
            <a:ext cx="216024" cy="216024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36000" rIns="36000" bIns="36000" rtlCol="0" anchor="ctr" anchorCtr="0"/>
          <a:lstStyle/>
          <a:p>
            <a:pPr algn="ctr"/>
            <a:r>
              <a:rPr lang="en-US" altLang="ko-KR" sz="1000" b="1" dirty="0" smtClean="0">
                <a:solidFill>
                  <a:srgbClr val="FFFFFF"/>
                </a:solidFill>
                <a:latin typeface="HY동녘B" pitchFamily="18" charset="-127"/>
                <a:ea typeface="HY동녘B" pitchFamily="18" charset="-127"/>
              </a:rPr>
              <a:t>3</a:t>
            </a:r>
            <a:endParaRPr lang="ko-KR" altLang="en-US" sz="1000" b="1" dirty="0" smtClean="0">
              <a:solidFill>
                <a:schemeClr val="bg1"/>
              </a:solidFill>
              <a:latin typeface="HY동녘B" pitchFamily="18" charset="-127"/>
              <a:ea typeface="HY동녘B" pitchFamily="18" charset="-127"/>
            </a:endParaRPr>
          </a:p>
        </p:txBody>
      </p:sp>
      <p:cxnSp>
        <p:nvCxnSpPr>
          <p:cNvPr id="23" name="구부러진 연결선 28"/>
          <p:cNvCxnSpPr>
            <a:stCxn id="18" idx="2"/>
          </p:cNvCxnSpPr>
          <p:nvPr/>
        </p:nvCxnSpPr>
        <p:spPr>
          <a:xfrm rot="16200000" flipH="1">
            <a:off x="3959752" y="2609707"/>
            <a:ext cx="1152128" cy="1188132"/>
          </a:xfrm>
          <a:prstGeom prst="curvedConnector2">
            <a:avLst/>
          </a:prstGeom>
          <a:noFill/>
          <a:ln w="28575">
            <a:solidFill>
              <a:srgbClr val="FF0000"/>
            </a:solidFill>
            <a:prstDash val="dash"/>
            <a:headEnd type="none" w="med" len="me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4" name="타원 23"/>
          <p:cNvSpPr/>
          <p:nvPr/>
        </p:nvSpPr>
        <p:spPr>
          <a:xfrm>
            <a:off x="7578154" y="4715941"/>
            <a:ext cx="288032" cy="288032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36000" rIns="36000" bIns="36000" rtlCol="0" anchor="ctr" anchorCtr="0"/>
          <a:lstStyle/>
          <a:p>
            <a:pPr algn="ctr"/>
            <a:r>
              <a:rPr lang="en-US" altLang="ko-KR" sz="900" b="1" dirty="0" smtClean="0">
                <a:solidFill>
                  <a:srgbClr val="FFFFFF"/>
                </a:solidFill>
                <a:latin typeface="HY동녘B" pitchFamily="18" charset="-127"/>
                <a:ea typeface="HY동녘B" pitchFamily="18" charset="-127"/>
              </a:rPr>
              <a:t>1-1</a:t>
            </a:r>
            <a:endParaRPr lang="ko-KR" altLang="en-US" sz="900" b="1" dirty="0" smtClean="0">
              <a:solidFill>
                <a:schemeClr val="bg1"/>
              </a:solidFill>
              <a:latin typeface="HY동녘B" pitchFamily="18" charset="-127"/>
              <a:ea typeface="HY동녘B" pitchFamily="18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3185666" y="5436021"/>
            <a:ext cx="216024" cy="216024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36000" rIns="36000" bIns="36000" rtlCol="0" anchor="ctr" anchorCtr="0"/>
          <a:lstStyle/>
          <a:p>
            <a:pPr algn="ctr"/>
            <a:r>
              <a:rPr lang="en-US" altLang="ko-KR" sz="1000" b="1" dirty="0" smtClean="0">
                <a:solidFill>
                  <a:srgbClr val="FFFFFF"/>
                </a:solidFill>
                <a:latin typeface="HY동녘B" pitchFamily="18" charset="-127"/>
                <a:ea typeface="HY동녘B" pitchFamily="18" charset="-127"/>
              </a:rPr>
              <a:t>4</a:t>
            </a:r>
            <a:endParaRPr lang="ko-KR" altLang="en-US" sz="1000" b="1" dirty="0" smtClean="0">
              <a:solidFill>
                <a:schemeClr val="bg1"/>
              </a:solidFill>
              <a:latin typeface="HY동녘B" pitchFamily="18" charset="-127"/>
              <a:ea typeface="HY동녘B" pitchFamily="18" charset="-127"/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="" xmlns:a16="http://schemas.microsoft.com/office/drawing/2014/main" id="{31511FA0-31CE-4147-906A-5B868EA28C3A}"/>
              </a:ext>
            </a:extLst>
          </p:cNvPr>
          <p:cNvSpPr/>
          <p:nvPr/>
        </p:nvSpPr>
        <p:spPr>
          <a:xfrm>
            <a:off x="449263" y="5922654"/>
            <a:ext cx="964907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① 중고거래 신고할 제품의 </a:t>
            </a:r>
            <a:r>
              <a:rPr lang="ko-KR" altLang="en-US" sz="1400" dirty="0" err="1" smtClean="0">
                <a:latin typeface="KoPub돋움체 Medium" panose="020B0600000101010101" charset="-127"/>
                <a:ea typeface="KoPub돋움체 Medium" panose="020B0600000101010101" charset="-127"/>
              </a:rPr>
              <a:t>제원정보가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 시스템에 등록되어 있는지에 따라 제원 유무를 선택합니다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. </a:t>
            </a:r>
          </a:p>
          <a:p>
            <a:pPr fontAlgn="base"/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    (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제원 없음 선택 시 중고거래 신고서의 내용을 수기로 입력합니다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.)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 </a:t>
            </a:r>
            <a:endParaRPr lang="en-US" altLang="ko-KR" sz="1400" dirty="0" smtClean="0">
              <a:latin typeface="KoPub돋움체 Medium" panose="020B0600000101010101" charset="-127"/>
              <a:ea typeface="KoPub돋움체 Medium" panose="020B0600000101010101" charset="-127"/>
            </a:endParaRPr>
          </a:p>
          <a:p>
            <a:pPr fontAlgn="base"/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② 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[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제조번호 검색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]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버튼을 클릭하여 제조번호 조회 후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중고거래 신고할 제조번호를 선택 후 제원의 정보를 불러옵니다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.</a:t>
            </a:r>
          </a:p>
          <a:p>
            <a:pPr fontAlgn="base"/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③  필수 사항을 추가 입력한 후 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[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저장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]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 버튼을 클릭하여 내용을 저장할 수 있습니다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.</a:t>
            </a:r>
          </a:p>
          <a:p>
            <a:pPr fontAlgn="base"/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④ 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[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중고거래 신고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]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버튼을 클릭하여 최종적으로 중고래 신고를 완료합니다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.</a:t>
            </a:r>
            <a:endParaRPr lang="en-US" altLang="ko-KR" sz="1600" dirty="0">
              <a:latin typeface="KoPub돋움체 Medium" panose="020B0600000101010101" charset="-127"/>
              <a:ea typeface="KoPub돋움체 Medium" panose="020B0600000101010101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7395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 124">
            <a:extLst>
              <a:ext uri="{FF2B5EF4-FFF2-40B4-BE49-F238E27FC236}">
                <a16:creationId xmlns="" xmlns:a16="http://schemas.microsoft.com/office/drawing/2014/main" id="{5C1D869B-DFD0-CE34-7433-BFE309323963}"/>
              </a:ext>
            </a:extLst>
          </p:cNvPr>
          <p:cNvSpPr/>
          <p:nvPr/>
        </p:nvSpPr>
        <p:spPr>
          <a:xfrm>
            <a:off x="730250" y="-6350"/>
            <a:ext cx="9963150" cy="1263650"/>
          </a:xfrm>
          <a:custGeom>
            <a:avLst/>
            <a:gdLst>
              <a:gd name="connsiteX0" fmla="*/ 0 w 9963150"/>
              <a:gd name="connsiteY0" fmla="*/ 0 h 1263650"/>
              <a:gd name="connsiteX1" fmla="*/ 406400 w 9963150"/>
              <a:gd name="connsiteY1" fmla="*/ 406400 h 1263650"/>
              <a:gd name="connsiteX2" fmla="*/ 406400 w 9963150"/>
              <a:gd name="connsiteY2" fmla="*/ 1263650 h 1263650"/>
              <a:gd name="connsiteX3" fmla="*/ 9963150 w 9963150"/>
              <a:gd name="connsiteY3" fmla="*/ 1263650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3150" h="1263650">
                <a:moveTo>
                  <a:pt x="0" y="0"/>
                </a:moveTo>
                <a:lnTo>
                  <a:pt x="406400" y="406400"/>
                </a:lnTo>
                <a:lnTo>
                  <a:pt x="406400" y="1263650"/>
                </a:lnTo>
                <a:lnTo>
                  <a:pt x="9963150" y="1263650"/>
                </a:lnTo>
              </a:path>
            </a:pathLst>
          </a:custGeom>
          <a:ln w="19050" cap="sq">
            <a:solidFill>
              <a:srgbClr val="D1D4D9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="" xmlns:a16="http://schemas.microsoft.com/office/drawing/2014/main" id="{E8BD18E9-98D9-F418-3D54-C34348C387DA}"/>
              </a:ext>
            </a:extLst>
          </p:cNvPr>
          <p:cNvGrpSpPr/>
          <p:nvPr/>
        </p:nvGrpSpPr>
        <p:grpSpPr>
          <a:xfrm>
            <a:off x="233338" y="395461"/>
            <a:ext cx="3074030" cy="622497"/>
            <a:chOff x="233338" y="477743"/>
            <a:chExt cx="3074030" cy="622497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49DA7F6E-DC01-9927-B655-12235CD586D2}"/>
                </a:ext>
              </a:extLst>
            </p:cNvPr>
            <p:cNvSpPr txBox="1"/>
            <p:nvPr/>
          </p:nvSpPr>
          <p:spPr>
            <a:xfrm>
              <a:off x="233338" y="477743"/>
              <a:ext cx="403957" cy="615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defPPr>
                <a:defRPr lang="ko-KR"/>
              </a:defPPr>
              <a:lvl1pPr algn="r" defTabSz="914400" latinLnBrk="0">
                <a:lnSpc>
                  <a:spcPct val="110000"/>
                </a:lnSpc>
                <a:defRPr sz="3900" spc="-150">
                  <a:ln>
                    <a:solidFill>
                      <a:srgbClr val="118EA7">
                        <a:alpha val="0"/>
                      </a:srgbClr>
                    </a:solidFill>
                  </a:ln>
                  <a:solidFill>
                    <a:srgbClr val="004F76"/>
                  </a:solidFill>
                  <a:latin typeface="Futura Md BT" panose="020B0602020204020303" pitchFamily="34" charset="0"/>
                  <a:ea typeface="Rix모던고딕 M" panose="02020603020101020101" pitchFamily="18" charset="-127"/>
                </a:defRPr>
              </a:lvl1pPr>
              <a:lvl2pPr defTabSz="914400">
                <a:defRPr sz="1800"/>
              </a:lvl2pPr>
              <a:lvl3pPr defTabSz="914400">
                <a:defRPr sz="1800"/>
              </a:lvl3pPr>
              <a:lvl4pPr defTabSz="914400">
                <a:defRPr sz="1800"/>
              </a:lvl4pPr>
              <a:lvl5pPr defTabSz="914400">
                <a:defRPr sz="1800"/>
              </a:lvl5pPr>
              <a:lvl6pPr>
                <a:defRPr sz="1800"/>
              </a:lvl6pPr>
              <a:lvl7pPr>
                <a:defRPr sz="1800"/>
              </a:lvl7pPr>
              <a:lvl8pPr>
                <a:defRPr sz="1800"/>
              </a:lvl8pPr>
              <a:lvl9pPr>
                <a:defRPr sz="1800"/>
              </a:lvl9pPr>
            </a:lstStyle>
            <a:p>
              <a:pPr algn="l">
                <a:lnSpc>
                  <a:spcPct val="100000"/>
                </a:lnSpc>
              </a:pPr>
              <a:r>
                <a:rPr lang="en-US" altLang="ko-KR" sz="4000" dirty="0" smtClean="0">
                  <a:solidFill>
                    <a:srgbClr val="084486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02</a:t>
              </a:r>
              <a:endParaRPr lang="ko-KR" altLang="en-US" sz="4000" dirty="0">
                <a:solidFill>
                  <a:srgbClr val="084486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8DB54CEF-7BD1-20D8-0EDD-4FBE79755CA8}"/>
                </a:ext>
              </a:extLst>
            </p:cNvPr>
            <p:cNvSpPr txBox="1"/>
            <p:nvPr/>
          </p:nvSpPr>
          <p:spPr>
            <a:xfrm>
              <a:off x="1378955" y="792463"/>
              <a:ext cx="1928413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defPPr>
                <a:defRPr lang="ko-KR"/>
              </a:defPPr>
              <a:lvl1pPr algn="ctr">
                <a:defRPr sz="1600" spc="-5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defRPr>
              </a:lvl1pPr>
            </a:lstStyle>
            <a:p>
              <a:pPr algn="l"/>
              <a:r>
                <a:rPr lang="ko-KR" alt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농업기계신고관리시스템 설명</a:t>
              </a:r>
              <a:endParaRPr lang="ko-KR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88A123C1-8A3A-F73F-7E19-A5F984E98141}"/>
                </a:ext>
              </a:extLst>
            </p:cNvPr>
            <p:cNvSpPr txBox="1"/>
            <p:nvPr/>
          </p:nvSpPr>
          <p:spPr>
            <a:xfrm>
              <a:off x="1418487" y="549751"/>
              <a:ext cx="1029128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ko-KR" altLang="en-US" sz="1100" kern="0" dirty="0">
                  <a:ln>
                    <a:solidFill>
                      <a:srgbClr val="006AD9">
                        <a:shade val="50000"/>
                        <a:alpha val="0"/>
                      </a:srgb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농업기계화 촉진법</a:t>
              </a:r>
            </a:p>
          </p:txBody>
        </p:sp>
      </p:grpSp>
      <p:grpSp>
        <p:nvGrpSpPr>
          <p:cNvPr id="43" name="그룹 42">
            <a:extLst>
              <a:ext uri="{FF2B5EF4-FFF2-40B4-BE49-F238E27FC236}">
                <a16:creationId xmlns="" xmlns:a16="http://schemas.microsoft.com/office/drawing/2014/main" id="{B6660F69-BA84-4B1B-BB8A-348A89CA10A3}"/>
              </a:ext>
            </a:extLst>
          </p:cNvPr>
          <p:cNvGrpSpPr/>
          <p:nvPr/>
        </p:nvGrpSpPr>
        <p:grpSpPr>
          <a:xfrm>
            <a:off x="521370" y="1697989"/>
            <a:ext cx="9453197" cy="361233"/>
            <a:chOff x="647941" y="1340530"/>
            <a:chExt cx="2072435" cy="361233"/>
          </a:xfrm>
        </p:grpSpPr>
        <p:sp>
          <p:nvSpPr>
            <p:cNvPr id="44" name="직사각형 43">
              <a:extLst>
                <a:ext uri="{FF2B5EF4-FFF2-40B4-BE49-F238E27FC236}">
                  <a16:creationId xmlns="" xmlns:a16="http://schemas.microsoft.com/office/drawing/2014/main" id="{96509C7A-7C65-4154-8489-97ADC82E1253}"/>
                </a:ext>
              </a:extLst>
            </p:cNvPr>
            <p:cNvSpPr/>
            <p:nvPr/>
          </p:nvSpPr>
          <p:spPr>
            <a:xfrm>
              <a:off x="647941" y="1341727"/>
              <a:ext cx="2047583" cy="3600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t"/>
            <a:lstStyle/>
            <a:p>
              <a:r>
                <a:rPr lang="ko-KR" altLang="en-US" sz="1800" dirty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 </a:t>
              </a:r>
              <a:r>
                <a:rPr lang="en-US" altLang="ko-KR" sz="1800" dirty="0" smtClean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5. </a:t>
              </a:r>
              <a:r>
                <a:rPr lang="ko-KR" altLang="en-US" sz="1800" dirty="0" smtClean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농업기계신고관리시스템 폐기신고 </a:t>
              </a:r>
              <a:r>
                <a:rPr lang="en-US" altLang="ko-KR" sz="1800" dirty="0" smtClean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(1/2)</a:t>
              </a:r>
              <a:endParaRPr lang="ko-KR" altLang="en-US" sz="18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pic>
          <p:nvPicPr>
            <p:cNvPr id="45" name="Picture 1" descr="\\Mk-newpc\옥빈 맥 공유\디자인앤피티\발표용psd\1.png">
              <a:extLst>
                <a:ext uri="{FF2B5EF4-FFF2-40B4-BE49-F238E27FC236}">
                  <a16:creationId xmlns="" xmlns:a16="http://schemas.microsoft.com/office/drawing/2014/main" id="{408C125A-CB61-48F6-B033-59C63C0E0A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96" t="12292" r="2800" b="80139"/>
            <a:stretch>
              <a:fillRect/>
            </a:stretch>
          </p:blipFill>
          <p:spPr bwMode="auto">
            <a:xfrm flipH="1">
              <a:off x="2143757" y="1340530"/>
              <a:ext cx="576619" cy="327393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</p:spPr>
        </p:pic>
      </p:grpSp>
      <p:sp>
        <p:nvSpPr>
          <p:cNvPr id="17" name="직사각형 16">
            <a:extLst>
              <a:ext uri="{FF2B5EF4-FFF2-40B4-BE49-F238E27FC236}">
                <a16:creationId xmlns="" xmlns:a16="http://schemas.microsoft.com/office/drawing/2014/main" id="{31511FA0-31CE-4147-906A-5B868EA28C3A}"/>
              </a:ext>
            </a:extLst>
          </p:cNvPr>
          <p:cNvSpPr/>
          <p:nvPr/>
        </p:nvSpPr>
        <p:spPr>
          <a:xfrm>
            <a:off x="449263" y="5312037"/>
            <a:ext cx="972108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① 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[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검색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]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버튼을 클릭하여 검색 조건에 따른 농업기계 폐기 목록을 조회합니다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..</a:t>
            </a:r>
          </a:p>
          <a:p>
            <a:pPr fontAlgn="base">
              <a:lnSpc>
                <a:spcPct val="150000"/>
              </a:lnSpc>
            </a:pP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② 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[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폐기신고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]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버튼을 클릭하여 농업기계 폐기 신고를 할 수 있는 </a:t>
            </a:r>
            <a:r>
              <a:rPr lang="ko-KR" altLang="en-US" sz="1400" dirty="0" err="1" smtClean="0">
                <a:latin typeface="KoPub돋움체 Medium" panose="020B0600000101010101" charset="-127"/>
                <a:ea typeface="KoPub돋움체 Medium" panose="020B0600000101010101" charset="-127"/>
              </a:rPr>
              <a:t>팝업창을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 호출합니다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.</a:t>
            </a:r>
          </a:p>
          <a:p>
            <a:pPr fontAlgn="base">
              <a:lnSpc>
                <a:spcPct val="150000"/>
              </a:lnSpc>
            </a:pP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③ 농업기계 폐기 목록에서 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[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상세보기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]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버튼을 클릭하면 처리상태에 따라 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“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수정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”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또는 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“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상세조회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” </a:t>
            </a:r>
            <a:r>
              <a:rPr lang="ko-KR" altLang="en-US" sz="1400" dirty="0" err="1" smtClean="0">
                <a:latin typeface="KoPub돋움체 Medium" panose="020B0600000101010101" charset="-127"/>
                <a:ea typeface="KoPub돋움체 Medium" panose="020B0600000101010101" charset="-127"/>
              </a:rPr>
              <a:t>팝업창이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 호출됩니다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.</a:t>
            </a:r>
          </a:p>
          <a:p>
            <a:pPr fontAlgn="base">
              <a:lnSpc>
                <a:spcPct val="150000"/>
              </a:lnSpc>
            </a:pP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    (</a:t>
            </a:r>
            <a:r>
              <a:rPr lang="ko-KR" altLang="en-US" sz="1400" dirty="0" err="1" smtClean="0">
                <a:latin typeface="KoPub돋움체 Medium" panose="020B0600000101010101" charset="-127"/>
                <a:ea typeface="KoPub돋움체 Medium" panose="020B0600000101010101" charset="-127"/>
              </a:rPr>
              <a:t>작성중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: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수정 </a:t>
            </a:r>
            <a:r>
              <a:rPr lang="ko-KR" altLang="en-US" sz="1400" dirty="0" err="1" smtClean="0">
                <a:latin typeface="KoPub돋움체 Medium" panose="020B0600000101010101" charset="-127"/>
                <a:ea typeface="KoPub돋움체 Medium" panose="020B0600000101010101" charset="-127"/>
              </a:rPr>
              <a:t>팝업창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 호출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 /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폐기신고완료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: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상세조회 </a:t>
            </a:r>
            <a:r>
              <a:rPr lang="ko-KR" altLang="en-US" sz="1400" dirty="0" err="1" smtClean="0">
                <a:latin typeface="KoPub돋움체 Medium" panose="020B0600000101010101" charset="-127"/>
                <a:ea typeface="KoPub돋움체 Medium" panose="020B0600000101010101" charset="-127"/>
              </a:rPr>
              <a:t>팝업창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 호출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)</a:t>
            </a:r>
          </a:p>
          <a:p>
            <a:pPr fontAlgn="base">
              <a:lnSpc>
                <a:spcPct val="150000"/>
              </a:lnSpc>
            </a:pP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④ 농업기계 폐기 신고 목록을 엑셀로 </a:t>
            </a:r>
            <a:r>
              <a:rPr lang="ko-KR" altLang="en-US" sz="1400" dirty="0" err="1" smtClean="0">
                <a:latin typeface="KoPub돋움체 Medium" panose="020B0600000101010101" charset="-127"/>
                <a:ea typeface="KoPub돋움체 Medium" panose="020B0600000101010101" charset="-127"/>
              </a:rPr>
              <a:t>다운로드할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 수 있습니다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.</a:t>
            </a:r>
            <a:endParaRPr lang="en-US" altLang="ko-KR" sz="1600" dirty="0">
              <a:latin typeface="KoPub돋움체 Medium" panose="020B0600000101010101" charset="-127"/>
              <a:ea typeface="KoPub돋움체 Medium" panose="020B0600000101010101" charset="-127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369" y="2123652"/>
            <a:ext cx="9289033" cy="3116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87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370" y="2195661"/>
            <a:ext cx="3966244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자유형 124">
            <a:extLst>
              <a:ext uri="{FF2B5EF4-FFF2-40B4-BE49-F238E27FC236}">
                <a16:creationId xmlns="" xmlns:a16="http://schemas.microsoft.com/office/drawing/2014/main" id="{5C1D869B-DFD0-CE34-7433-BFE309323963}"/>
              </a:ext>
            </a:extLst>
          </p:cNvPr>
          <p:cNvSpPr/>
          <p:nvPr/>
        </p:nvSpPr>
        <p:spPr>
          <a:xfrm>
            <a:off x="730250" y="-6350"/>
            <a:ext cx="9963150" cy="1263650"/>
          </a:xfrm>
          <a:custGeom>
            <a:avLst/>
            <a:gdLst>
              <a:gd name="connsiteX0" fmla="*/ 0 w 9963150"/>
              <a:gd name="connsiteY0" fmla="*/ 0 h 1263650"/>
              <a:gd name="connsiteX1" fmla="*/ 406400 w 9963150"/>
              <a:gd name="connsiteY1" fmla="*/ 406400 h 1263650"/>
              <a:gd name="connsiteX2" fmla="*/ 406400 w 9963150"/>
              <a:gd name="connsiteY2" fmla="*/ 1263650 h 1263650"/>
              <a:gd name="connsiteX3" fmla="*/ 9963150 w 9963150"/>
              <a:gd name="connsiteY3" fmla="*/ 1263650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3150" h="1263650">
                <a:moveTo>
                  <a:pt x="0" y="0"/>
                </a:moveTo>
                <a:lnTo>
                  <a:pt x="406400" y="406400"/>
                </a:lnTo>
                <a:lnTo>
                  <a:pt x="406400" y="1263650"/>
                </a:lnTo>
                <a:lnTo>
                  <a:pt x="9963150" y="1263650"/>
                </a:lnTo>
              </a:path>
            </a:pathLst>
          </a:custGeom>
          <a:ln w="19050" cap="sq">
            <a:solidFill>
              <a:srgbClr val="D1D4D9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grpSp>
        <p:nvGrpSpPr>
          <p:cNvPr id="2" name="그룹 4">
            <a:extLst>
              <a:ext uri="{FF2B5EF4-FFF2-40B4-BE49-F238E27FC236}">
                <a16:creationId xmlns="" xmlns:a16="http://schemas.microsoft.com/office/drawing/2014/main" id="{E8BD18E9-98D9-F418-3D54-C34348C387DA}"/>
              </a:ext>
            </a:extLst>
          </p:cNvPr>
          <p:cNvGrpSpPr/>
          <p:nvPr/>
        </p:nvGrpSpPr>
        <p:grpSpPr>
          <a:xfrm>
            <a:off x="233338" y="395461"/>
            <a:ext cx="3074030" cy="622497"/>
            <a:chOff x="233338" y="477743"/>
            <a:chExt cx="3074030" cy="622497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49DA7F6E-DC01-9927-B655-12235CD586D2}"/>
                </a:ext>
              </a:extLst>
            </p:cNvPr>
            <p:cNvSpPr txBox="1"/>
            <p:nvPr/>
          </p:nvSpPr>
          <p:spPr>
            <a:xfrm>
              <a:off x="233338" y="477743"/>
              <a:ext cx="403957" cy="615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defPPr>
                <a:defRPr lang="ko-KR"/>
              </a:defPPr>
              <a:lvl1pPr algn="r" defTabSz="914400" latinLnBrk="0">
                <a:lnSpc>
                  <a:spcPct val="110000"/>
                </a:lnSpc>
                <a:defRPr sz="3900" spc="-150">
                  <a:ln>
                    <a:solidFill>
                      <a:srgbClr val="118EA7">
                        <a:alpha val="0"/>
                      </a:srgbClr>
                    </a:solidFill>
                  </a:ln>
                  <a:solidFill>
                    <a:srgbClr val="004F76"/>
                  </a:solidFill>
                  <a:latin typeface="Futura Md BT" panose="020B0602020204020303" pitchFamily="34" charset="0"/>
                  <a:ea typeface="Rix모던고딕 M" panose="02020603020101020101" pitchFamily="18" charset="-127"/>
                </a:defRPr>
              </a:lvl1pPr>
              <a:lvl2pPr defTabSz="914400">
                <a:defRPr sz="1800"/>
              </a:lvl2pPr>
              <a:lvl3pPr defTabSz="914400">
                <a:defRPr sz="1800"/>
              </a:lvl3pPr>
              <a:lvl4pPr defTabSz="914400">
                <a:defRPr sz="1800"/>
              </a:lvl4pPr>
              <a:lvl5pPr defTabSz="914400">
                <a:defRPr sz="1800"/>
              </a:lvl5pPr>
              <a:lvl6pPr>
                <a:defRPr sz="1800"/>
              </a:lvl6pPr>
              <a:lvl7pPr>
                <a:defRPr sz="1800"/>
              </a:lvl7pPr>
              <a:lvl8pPr>
                <a:defRPr sz="1800"/>
              </a:lvl8pPr>
              <a:lvl9pPr>
                <a:defRPr sz="1800"/>
              </a:lvl9pPr>
            </a:lstStyle>
            <a:p>
              <a:pPr algn="l">
                <a:lnSpc>
                  <a:spcPct val="100000"/>
                </a:lnSpc>
              </a:pPr>
              <a:r>
                <a:rPr lang="en-US" altLang="ko-KR" sz="4000" dirty="0" smtClean="0">
                  <a:solidFill>
                    <a:srgbClr val="084486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02</a:t>
              </a:r>
              <a:endParaRPr lang="ko-KR" altLang="en-US" sz="4000" dirty="0">
                <a:solidFill>
                  <a:srgbClr val="084486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8DB54CEF-7BD1-20D8-0EDD-4FBE79755CA8}"/>
                </a:ext>
              </a:extLst>
            </p:cNvPr>
            <p:cNvSpPr txBox="1"/>
            <p:nvPr/>
          </p:nvSpPr>
          <p:spPr>
            <a:xfrm>
              <a:off x="1378955" y="792463"/>
              <a:ext cx="1928413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defPPr>
                <a:defRPr lang="ko-KR"/>
              </a:defPPr>
              <a:lvl1pPr algn="ctr">
                <a:defRPr sz="1600" spc="-5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defRPr>
              </a:lvl1pPr>
            </a:lstStyle>
            <a:p>
              <a:pPr algn="l"/>
              <a:r>
                <a:rPr lang="ko-KR" alt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농업기계신고관리시스템 설명</a:t>
              </a:r>
              <a:endParaRPr lang="ko-KR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88A123C1-8A3A-F73F-7E19-A5F984E98141}"/>
                </a:ext>
              </a:extLst>
            </p:cNvPr>
            <p:cNvSpPr txBox="1"/>
            <p:nvPr/>
          </p:nvSpPr>
          <p:spPr>
            <a:xfrm>
              <a:off x="1418487" y="549751"/>
              <a:ext cx="1029128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ko-KR" altLang="en-US" sz="1100" kern="0" dirty="0">
                  <a:ln>
                    <a:solidFill>
                      <a:srgbClr val="006AD9">
                        <a:shade val="50000"/>
                        <a:alpha val="0"/>
                      </a:srgb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농업기계화 촉진법</a:t>
              </a:r>
            </a:p>
          </p:txBody>
        </p:sp>
      </p:grpSp>
      <p:grpSp>
        <p:nvGrpSpPr>
          <p:cNvPr id="4" name="그룹 42">
            <a:extLst>
              <a:ext uri="{FF2B5EF4-FFF2-40B4-BE49-F238E27FC236}">
                <a16:creationId xmlns="" xmlns:a16="http://schemas.microsoft.com/office/drawing/2014/main" id="{B6660F69-BA84-4B1B-BB8A-348A89CA10A3}"/>
              </a:ext>
            </a:extLst>
          </p:cNvPr>
          <p:cNvGrpSpPr/>
          <p:nvPr/>
        </p:nvGrpSpPr>
        <p:grpSpPr>
          <a:xfrm>
            <a:off x="521370" y="1697989"/>
            <a:ext cx="9453197" cy="361233"/>
            <a:chOff x="647941" y="1340530"/>
            <a:chExt cx="2072435" cy="361233"/>
          </a:xfrm>
        </p:grpSpPr>
        <p:sp>
          <p:nvSpPr>
            <p:cNvPr id="44" name="직사각형 43">
              <a:extLst>
                <a:ext uri="{FF2B5EF4-FFF2-40B4-BE49-F238E27FC236}">
                  <a16:creationId xmlns="" xmlns:a16="http://schemas.microsoft.com/office/drawing/2014/main" id="{96509C7A-7C65-4154-8489-97ADC82E1253}"/>
                </a:ext>
              </a:extLst>
            </p:cNvPr>
            <p:cNvSpPr/>
            <p:nvPr/>
          </p:nvSpPr>
          <p:spPr>
            <a:xfrm>
              <a:off x="647941" y="1341727"/>
              <a:ext cx="2047583" cy="3600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t"/>
            <a:lstStyle/>
            <a:p>
              <a:r>
                <a:rPr lang="ko-KR" altLang="en-US" sz="1800" dirty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 </a:t>
              </a:r>
              <a:r>
                <a:rPr lang="en-US" altLang="ko-KR" sz="1800" dirty="0" smtClean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5. </a:t>
              </a:r>
              <a:r>
                <a:rPr lang="ko-KR" altLang="en-US" sz="1800" dirty="0" smtClean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농업기계신고관리시스템 폐기신고 </a:t>
              </a:r>
              <a:r>
                <a:rPr lang="en-US" altLang="ko-KR" sz="1800" dirty="0" smtClean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(2/2)</a:t>
              </a:r>
              <a:endParaRPr lang="ko-KR" altLang="en-US" sz="18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pic>
          <p:nvPicPr>
            <p:cNvPr id="45" name="Picture 1" descr="\\Mk-newpc\옥빈 맥 공유\디자인앤피티\발표용psd\1.png">
              <a:extLst>
                <a:ext uri="{FF2B5EF4-FFF2-40B4-BE49-F238E27FC236}">
                  <a16:creationId xmlns="" xmlns:a16="http://schemas.microsoft.com/office/drawing/2014/main" id="{408C125A-CB61-48F6-B033-59C63C0E0A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96" t="12292" r="2800" b="80139"/>
            <a:stretch>
              <a:fillRect/>
            </a:stretch>
          </p:blipFill>
          <p:spPr bwMode="auto">
            <a:xfrm flipH="1">
              <a:off x="2143757" y="1340530"/>
              <a:ext cx="576619" cy="327393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</p:spPr>
        </p:pic>
      </p:grpSp>
      <p:sp>
        <p:nvSpPr>
          <p:cNvPr id="11" name="직사각형 10">
            <a:extLst>
              <a:ext uri="{FF2B5EF4-FFF2-40B4-BE49-F238E27FC236}">
                <a16:creationId xmlns="" xmlns:a16="http://schemas.microsoft.com/office/drawing/2014/main" id="{31511FA0-31CE-4147-906A-5B868EA28C3A}"/>
              </a:ext>
            </a:extLst>
          </p:cNvPr>
          <p:cNvSpPr/>
          <p:nvPr/>
        </p:nvSpPr>
        <p:spPr>
          <a:xfrm>
            <a:off x="449263" y="5724053"/>
            <a:ext cx="96490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① </a:t>
            </a:r>
            <a:r>
              <a:rPr lang="ko-KR" altLang="en-US" sz="1400" dirty="0" err="1" smtClean="0">
                <a:latin typeface="KoPub돋움체 Medium" panose="020B0600000101010101" charset="-127"/>
                <a:ea typeface="KoPub돋움체 Medium" panose="020B0600000101010101" charset="-127"/>
              </a:rPr>
              <a:t>폐기신고할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 제품의 </a:t>
            </a:r>
            <a:r>
              <a:rPr lang="ko-KR" altLang="en-US" sz="1400" dirty="0" err="1" smtClean="0">
                <a:latin typeface="KoPub돋움체 Medium" panose="020B0600000101010101" charset="-127"/>
                <a:ea typeface="KoPub돋움체 Medium" panose="020B0600000101010101" charset="-127"/>
              </a:rPr>
              <a:t>제원정보가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 시스템에 등록되어 있는지에 따라 제원 유무를 선택합니다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. </a:t>
            </a:r>
          </a:p>
          <a:p>
            <a:pPr fontAlgn="base"/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    (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제원 없음 선택 시 농업기계 폐기사실 신고서의 내용을 수기로 입력합니다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.)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 </a:t>
            </a:r>
            <a:endParaRPr lang="en-US" altLang="ko-KR" sz="1400" dirty="0" smtClean="0">
              <a:latin typeface="KoPub돋움체 Medium" panose="020B0600000101010101" charset="-127"/>
              <a:ea typeface="KoPub돋움체 Medium" panose="020B0600000101010101" charset="-127"/>
            </a:endParaRPr>
          </a:p>
          <a:p>
            <a:pPr fontAlgn="base"/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② 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[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제조번호 검색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]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버튼을 클릭하여 제조번호 조회 후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 </a:t>
            </a:r>
            <a:r>
              <a:rPr lang="ko-KR" altLang="en-US" sz="1400" dirty="0" err="1" smtClean="0">
                <a:latin typeface="KoPub돋움체 Medium" panose="020B0600000101010101" charset="-127"/>
                <a:ea typeface="KoPub돋움체 Medium" panose="020B0600000101010101" charset="-127"/>
              </a:rPr>
              <a:t>폐기신고할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 제조번호를 선택 후 제원의 정보를 불러옵니다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.</a:t>
            </a:r>
          </a:p>
          <a:p>
            <a:pPr fontAlgn="base"/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③ 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[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재활용 부품 등록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]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버튼을 클릭하여 폐기 과정에서 나온 재활용 부품 정보를 등록할 수 있는 </a:t>
            </a:r>
            <a:r>
              <a:rPr lang="ko-KR" altLang="en-US" sz="1400" dirty="0" err="1" smtClean="0">
                <a:latin typeface="KoPub돋움체 Medium" panose="020B0600000101010101" charset="-127"/>
                <a:ea typeface="KoPub돋움체 Medium" panose="020B0600000101010101" charset="-127"/>
              </a:rPr>
              <a:t>팝업창을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 호출합니다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.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  </a:t>
            </a:r>
            <a:endParaRPr lang="en-US" altLang="ko-KR" sz="1400" dirty="0" smtClean="0">
              <a:latin typeface="KoPub돋움체 Medium" panose="020B0600000101010101" charset="-127"/>
              <a:ea typeface="KoPub돋움체 Medium" panose="020B0600000101010101" charset="-127"/>
            </a:endParaRPr>
          </a:p>
          <a:p>
            <a:pPr fontAlgn="base"/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④ 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[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저장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]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 버튼을 클릭하여 입력한 내용을 저장합니다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.</a:t>
            </a:r>
          </a:p>
          <a:p>
            <a:pPr fontAlgn="base"/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⑤ 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[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폐기신고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]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버튼을 클릭하여 최종적으로 중고래 신고를 완료합니다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.</a:t>
            </a:r>
            <a:endParaRPr lang="en-US" altLang="ko-KR" sz="1600" dirty="0">
              <a:latin typeface="KoPub돋움체 Medium" panose="020B0600000101010101" charset="-127"/>
              <a:ea typeface="KoPub돋움체 Medium" panose="020B0600000101010101" charset="-127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13858" y="4643933"/>
            <a:ext cx="3740497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모서리가 둥근 직사각형 14"/>
          <p:cNvSpPr/>
          <p:nvPr/>
        </p:nvSpPr>
        <p:spPr>
          <a:xfrm>
            <a:off x="3877171" y="2411685"/>
            <a:ext cx="576064" cy="144016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t"/>
          <a:lstStyle/>
          <a:p>
            <a:pPr algn="ctr"/>
            <a:endParaRPr lang="ko-KR" altLang="en-US" sz="1400" dirty="0" smtClean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2969642" y="2267669"/>
            <a:ext cx="216024" cy="216024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36000" rIns="36000" bIns="36000" rtlCol="0" anchor="ctr" anchorCtr="0"/>
          <a:lstStyle/>
          <a:p>
            <a:pPr algn="ctr"/>
            <a:r>
              <a:rPr lang="en-US" altLang="ko-KR" sz="1000" b="1" dirty="0" smtClean="0">
                <a:solidFill>
                  <a:srgbClr val="FFFFFF"/>
                </a:solidFill>
                <a:latin typeface="HY동녘B" pitchFamily="18" charset="-127"/>
                <a:ea typeface="HY동녘B" pitchFamily="18" charset="-127"/>
              </a:rPr>
              <a:t>1</a:t>
            </a:r>
            <a:endParaRPr lang="ko-KR" altLang="en-US" sz="1000" b="1" dirty="0" smtClean="0">
              <a:solidFill>
                <a:schemeClr val="bg1"/>
              </a:solidFill>
              <a:latin typeface="HY동녘B" pitchFamily="18" charset="-127"/>
              <a:ea typeface="HY동녘B" pitchFamily="18" charset="-127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4056236" y="2127076"/>
            <a:ext cx="216024" cy="216024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36000" rIns="36000" bIns="36000" rtlCol="0" anchor="ctr" anchorCtr="0"/>
          <a:lstStyle/>
          <a:p>
            <a:pPr algn="ctr"/>
            <a:r>
              <a:rPr lang="en-US" altLang="ko-KR" sz="1000" b="1" dirty="0" smtClean="0">
                <a:solidFill>
                  <a:srgbClr val="FFFFFF"/>
                </a:solidFill>
                <a:latin typeface="HY동녘B" pitchFamily="18" charset="-127"/>
                <a:ea typeface="HY동녘B" pitchFamily="18" charset="-127"/>
              </a:rPr>
              <a:t>2</a:t>
            </a:r>
            <a:endParaRPr lang="ko-KR" altLang="en-US" sz="1000" b="1" dirty="0" smtClean="0">
              <a:solidFill>
                <a:schemeClr val="bg1"/>
              </a:solidFill>
              <a:latin typeface="HY동녘B" pitchFamily="18" charset="-127"/>
              <a:ea typeface="HY동녘B" pitchFamily="18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3545706" y="4067869"/>
            <a:ext cx="216024" cy="216024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36000" rIns="36000" bIns="36000" rtlCol="0" anchor="ctr" anchorCtr="0"/>
          <a:lstStyle/>
          <a:p>
            <a:pPr algn="ctr"/>
            <a:r>
              <a:rPr lang="en-US" altLang="ko-KR" sz="1000" b="1" dirty="0" smtClean="0">
                <a:solidFill>
                  <a:srgbClr val="FFFFFF"/>
                </a:solidFill>
                <a:latin typeface="HY동녘B" pitchFamily="18" charset="-127"/>
                <a:ea typeface="HY동녘B" pitchFamily="18" charset="-127"/>
              </a:rPr>
              <a:t>3</a:t>
            </a:r>
            <a:endParaRPr lang="ko-KR" altLang="en-US" sz="1000" b="1" dirty="0" smtClean="0">
              <a:solidFill>
                <a:schemeClr val="bg1"/>
              </a:solidFill>
              <a:latin typeface="HY동녘B" pitchFamily="18" charset="-127"/>
              <a:ea typeface="HY동녘B" pitchFamily="18" charset="-127"/>
            </a:endParaRPr>
          </a:p>
        </p:txBody>
      </p:sp>
      <p:cxnSp>
        <p:nvCxnSpPr>
          <p:cNvPr id="19" name="구부러진 연결선 28"/>
          <p:cNvCxnSpPr>
            <a:stCxn id="15" idx="2"/>
            <a:endCxn id="13316" idx="1"/>
          </p:cNvCxnSpPr>
          <p:nvPr/>
        </p:nvCxnSpPr>
        <p:spPr>
          <a:xfrm rot="16200000" flipH="1">
            <a:off x="4104606" y="2616297"/>
            <a:ext cx="797841" cy="676647"/>
          </a:xfrm>
          <a:prstGeom prst="curvedConnector2">
            <a:avLst/>
          </a:prstGeom>
          <a:noFill/>
          <a:ln w="28575">
            <a:solidFill>
              <a:srgbClr val="FF0000"/>
            </a:solidFill>
            <a:prstDash val="dash"/>
            <a:headEnd type="none" w="med" len="me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3316" name="Picture 4" descr="C:\Users\user\Desktop\111111111111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41850" y="2123653"/>
            <a:ext cx="2952328" cy="2459777"/>
          </a:xfrm>
          <a:prstGeom prst="rect">
            <a:avLst/>
          </a:prstGeom>
          <a:noFill/>
        </p:spPr>
      </p:pic>
      <p:sp>
        <p:nvSpPr>
          <p:cNvPr id="25" name="모서리가 둥근 직사각형 24"/>
          <p:cNvSpPr/>
          <p:nvPr/>
        </p:nvSpPr>
        <p:spPr>
          <a:xfrm>
            <a:off x="3382640" y="4346376"/>
            <a:ext cx="557014" cy="172591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t"/>
          <a:lstStyle/>
          <a:p>
            <a:pPr algn="ctr"/>
            <a:endParaRPr lang="ko-KR" altLang="en-US" sz="1400" dirty="0" smtClean="0">
              <a:solidFill>
                <a:schemeClr val="tx1"/>
              </a:solidFill>
              <a:latin typeface="+mn-ea"/>
            </a:endParaRPr>
          </a:p>
        </p:txBody>
      </p:sp>
      <p:cxnSp>
        <p:nvCxnSpPr>
          <p:cNvPr id="26" name="구부러진 연결선 28"/>
          <p:cNvCxnSpPr>
            <a:stCxn id="25" idx="2"/>
            <a:endCxn id="13315" idx="1"/>
          </p:cNvCxnSpPr>
          <p:nvPr/>
        </p:nvCxnSpPr>
        <p:spPr>
          <a:xfrm rot="16200000" flipH="1">
            <a:off x="3954989" y="4225124"/>
            <a:ext cx="665026" cy="1252711"/>
          </a:xfrm>
          <a:prstGeom prst="curvedConnector2">
            <a:avLst/>
          </a:prstGeom>
          <a:noFill/>
          <a:ln w="28575">
            <a:solidFill>
              <a:srgbClr val="FF0000"/>
            </a:solidFill>
            <a:prstDash val="dash"/>
            <a:headEnd type="none" w="med" len="me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1" name="타원 30"/>
          <p:cNvSpPr/>
          <p:nvPr/>
        </p:nvSpPr>
        <p:spPr>
          <a:xfrm>
            <a:off x="3761730" y="5335438"/>
            <a:ext cx="216024" cy="216024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36000" rIns="36000" bIns="36000" rtlCol="0" anchor="ctr" anchorCtr="0"/>
          <a:lstStyle/>
          <a:p>
            <a:pPr algn="ctr"/>
            <a:r>
              <a:rPr lang="en-US" altLang="ko-KR" sz="1000" b="1" dirty="0" smtClean="0">
                <a:solidFill>
                  <a:srgbClr val="FFFFFF"/>
                </a:solidFill>
                <a:latin typeface="HY동녘B" pitchFamily="18" charset="-127"/>
                <a:ea typeface="HY동녘B" pitchFamily="18" charset="-127"/>
              </a:rPr>
              <a:t>4</a:t>
            </a:r>
            <a:endParaRPr lang="ko-KR" altLang="en-US" sz="1000" b="1" dirty="0" smtClean="0">
              <a:solidFill>
                <a:schemeClr val="bg1"/>
              </a:solidFill>
              <a:latin typeface="HY동녘B" pitchFamily="18" charset="-127"/>
              <a:ea typeface="HY동녘B" pitchFamily="18" charset="-127"/>
            </a:endParaRPr>
          </a:p>
        </p:txBody>
      </p:sp>
      <p:sp>
        <p:nvSpPr>
          <p:cNvPr id="32" name="타원 31"/>
          <p:cNvSpPr/>
          <p:nvPr/>
        </p:nvSpPr>
        <p:spPr>
          <a:xfrm>
            <a:off x="3401690" y="5335438"/>
            <a:ext cx="216024" cy="216024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36000" rIns="36000" bIns="36000" rtlCol="0" anchor="ctr" anchorCtr="0"/>
          <a:lstStyle/>
          <a:p>
            <a:pPr algn="ctr"/>
            <a:r>
              <a:rPr lang="en-US" altLang="ko-KR" sz="1000" b="1" dirty="0" smtClean="0">
                <a:solidFill>
                  <a:srgbClr val="FFFFFF"/>
                </a:solidFill>
                <a:latin typeface="HY동녘B" pitchFamily="18" charset="-127"/>
                <a:ea typeface="HY동녘B" pitchFamily="18" charset="-127"/>
              </a:rPr>
              <a:t>5</a:t>
            </a:r>
            <a:endParaRPr lang="ko-KR" altLang="en-US" sz="1000" b="1" dirty="0" smtClean="0">
              <a:solidFill>
                <a:schemeClr val="bg1"/>
              </a:solidFill>
              <a:latin typeface="HY동녘B" pitchFamily="18" charset="-127"/>
              <a:ea typeface="HY동녘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887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 124">
            <a:extLst>
              <a:ext uri="{FF2B5EF4-FFF2-40B4-BE49-F238E27FC236}">
                <a16:creationId xmlns="" xmlns:a16="http://schemas.microsoft.com/office/drawing/2014/main" id="{5C1D869B-DFD0-CE34-7433-BFE309323963}"/>
              </a:ext>
            </a:extLst>
          </p:cNvPr>
          <p:cNvSpPr/>
          <p:nvPr/>
        </p:nvSpPr>
        <p:spPr>
          <a:xfrm>
            <a:off x="730250" y="-6350"/>
            <a:ext cx="9963150" cy="1263650"/>
          </a:xfrm>
          <a:custGeom>
            <a:avLst/>
            <a:gdLst>
              <a:gd name="connsiteX0" fmla="*/ 0 w 9963150"/>
              <a:gd name="connsiteY0" fmla="*/ 0 h 1263650"/>
              <a:gd name="connsiteX1" fmla="*/ 406400 w 9963150"/>
              <a:gd name="connsiteY1" fmla="*/ 406400 h 1263650"/>
              <a:gd name="connsiteX2" fmla="*/ 406400 w 9963150"/>
              <a:gd name="connsiteY2" fmla="*/ 1263650 h 1263650"/>
              <a:gd name="connsiteX3" fmla="*/ 9963150 w 9963150"/>
              <a:gd name="connsiteY3" fmla="*/ 1263650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3150" h="1263650">
                <a:moveTo>
                  <a:pt x="0" y="0"/>
                </a:moveTo>
                <a:lnTo>
                  <a:pt x="406400" y="406400"/>
                </a:lnTo>
                <a:lnTo>
                  <a:pt x="406400" y="1263650"/>
                </a:lnTo>
                <a:lnTo>
                  <a:pt x="9963150" y="1263650"/>
                </a:lnTo>
              </a:path>
            </a:pathLst>
          </a:custGeom>
          <a:ln w="19050" cap="sq">
            <a:solidFill>
              <a:srgbClr val="D1D4D9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="" xmlns:a16="http://schemas.microsoft.com/office/drawing/2014/main" id="{E8BD18E9-98D9-F418-3D54-C34348C387DA}"/>
              </a:ext>
            </a:extLst>
          </p:cNvPr>
          <p:cNvGrpSpPr/>
          <p:nvPr/>
        </p:nvGrpSpPr>
        <p:grpSpPr>
          <a:xfrm>
            <a:off x="233338" y="395461"/>
            <a:ext cx="3074030" cy="622497"/>
            <a:chOff x="233338" y="477743"/>
            <a:chExt cx="3074030" cy="622497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49DA7F6E-DC01-9927-B655-12235CD586D2}"/>
                </a:ext>
              </a:extLst>
            </p:cNvPr>
            <p:cNvSpPr txBox="1"/>
            <p:nvPr/>
          </p:nvSpPr>
          <p:spPr>
            <a:xfrm>
              <a:off x="233338" y="477743"/>
              <a:ext cx="403957" cy="615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defPPr>
                <a:defRPr lang="ko-KR"/>
              </a:defPPr>
              <a:lvl1pPr algn="r" defTabSz="914400" latinLnBrk="0">
                <a:lnSpc>
                  <a:spcPct val="110000"/>
                </a:lnSpc>
                <a:defRPr sz="3900" spc="-150">
                  <a:ln>
                    <a:solidFill>
                      <a:srgbClr val="118EA7">
                        <a:alpha val="0"/>
                      </a:srgbClr>
                    </a:solidFill>
                  </a:ln>
                  <a:solidFill>
                    <a:srgbClr val="004F76"/>
                  </a:solidFill>
                  <a:latin typeface="Futura Md BT" panose="020B0602020204020303" pitchFamily="34" charset="0"/>
                  <a:ea typeface="Rix모던고딕 M" panose="02020603020101020101" pitchFamily="18" charset="-127"/>
                </a:defRPr>
              </a:lvl1pPr>
              <a:lvl2pPr defTabSz="914400">
                <a:defRPr sz="1800"/>
              </a:lvl2pPr>
              <a:lvl3pPr defTabSz="914400">
                <a:defRPr sz="1800"/>
              </a:lvl3pPr>
              <a:lvl4pPr defTabSz="914400">
                <a:defRPr sz="1800"/>
              </a:lvl4pPr>
              <a:lvl5pPr defTabSz="914400">
                <a:defRPr sz="1800"/>
              </a:lvl5pPr>
              <a:lvl6pPr>
                <a:defRPr sz="1800"/>
              </a:lvl6pPr>
              <a:lvl7pPr>
                <a:defRPr sz="1800"/>
              </a:lvl7pPr>
              <a:lvl8pPr>
                <a:defRPr sz="1800"/>
              </a:lvl8pPr>
              <a:lvl9pPr>
                <a:defRPr sz="1800"/>
              </a:lvl9pPr>
            </a:lstStyle>
            <a:p>
              <a:pPr algn="l">
                <a:lnSpc>
                  <a:spcPct val="100000"/>
                </a:lnSpc>
              </a:pPr>
              <a:r>
                <a:rPr lang="en-US" altLang="ko-KR" sz="4000" dirty="0" smtClean="0">
                  <a:solidFill>
                    <a:srgbClr val="084486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02</a:t>
              </a:r>
              <a:endParaRPr lang="ko-KR" altLang="en-US" sz="4000" dirty="0">
                <a:solidFill>
                  <a:srgbClr val="084486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8DB54CEF-7BD1-20D8-0EDD-4FBE79755CA8}"/>
                </a:ext>
              </a:extLst>
            </p:cNvPr>
            <p:cNvSpPr txBox="1"/>
            <p:nvPr/>
          </p:nvSpPr>
          <p:spPr>
            <a:xfrm>
              <a:off x="1378955" y="792463"/>
              <a:ext cx="1928413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defPPr>
                <a:defRPr lang="ko-KR"/>
              </a:defPPr>
              <a:lvl1pPr algn="ctr">
                <a:defRPr sz="1600" spc="-5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defRPr>
              </a:lvl1pPr>
            </a:lstStyle>
            <a:p>
              <a:pPr algn="l"/>
              <a:r>
                <a:rPr lang="ko-KR" alt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농업기계신고관리시스템 설명</a:t>
              </a:r>
              <a:endParaRPr lang="ko-KR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88A123C1-8A3A-F73F-7E19-A5F984E98141}"/>
                </a:ext>
              </a:extLst>
            </p:cNvPr>
            <p:cNvSpPr txBox="1"/>
            <p:nvPr/>
          </p:nvSpPr>
          <p:spPr>
            <a:xfrm>
              <a:off x="1418487" y="549751"/>
              <a:ext cx="1029128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ko-KR" altLang="en-US" sz="1100" kern="0" dirty="0">
                  <a:ln>
                    <a:solidFill>
                      <a:srgbClr val="006AD9">
                        <a:shade val="50000"/>
                        <a:alpha val="0"/>
                      </a:srgb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농업기계화 촉진법</a:t>
              </a:r>
            </a:p>
          </p:txBody>
        </p:sp>
      </p:grpSp>
      <p:grpSp>
        <p:nvGrpSpPr>
          <p:cNvPr id="43" name="그룹 42">
            <a:extLst>
              <a:ext uri="{FF2B5EF4-FFF2-40B4-BE49-F238E27FC236}">
                <a16:creationId xmlns="" xmlns:a16="http://schemas.microsoft.com/office/drawing/2014/main" id="{B6660F69-BA84-4B1B-BB8A-348A89CA10A3}"/>
              </a:ext>
            </a:extLst>
          </p:cNvPr>
          <p:cNvGrpSpPr/>
          <p:nvPr/>
        </p:nvGrpSpPr>
        <p:grpSpPr>
          <a:xfrm>
            <a:off x="521370" y="1697989"/>
            <a:ext cx="9937104" cy="361233"/>
            <a:chOff x="647941" y="1340530"/>
            <a:chExt cx="2072435" cy="361233"/>
          </a:xfrm>
        </p:grpSpPr>
        <p:sp>
          <p:nvSpPr>
            <p:cNvPr id="44" name="직사각형 43">
              <a:extLst>
                <a:ext uri="{FF2B5EF4-FFF2-40B4-BE49-F238E27FC236}">
                  <a16:creationId xmlns="" xmlns:a16="http://schemas.microsoft.com/office/drawing/2014/main" id="{96509C7A-7C65-4154-8489-97ADC82E1253}"/>
                </a:ext>
              </a:extLst>
            </p:cNvPr>
            <p:cNvSpPr/>
            <p:nvPr/>
          </p:nvSpPr>
          <p:spPr>
            <a:xfrm>
              <a:off x="647941" y="1341727"/>
              <a:ext cx="2047583" cy="3600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t"/>
            <a:lstStyle/>
            <a:p>
              <a:r>
                <a:rPr lang="ko-KR" altLang="en-US" sz="1800" dirty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 </a:t>
              </a:r>
              <a:r>
                <a:rPr lang="en-US" altLang="ko-KR" sz="1800" dirty="0" smtClean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6. </a:t>
              </a:r>
              <a:r>
                <a:rPr lang="ko-KR" altLang="en-US" sz="1800" dirty="0" smtClean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농업기계신고관리시스템 중고부품 입</a:t>
              </a:r>
              <a:r>
                <a:rPr lang="en-US" altLang="ko-KR" sz="1800" dirty="0" smtClean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/</a:t>
              </a:r>
              <a:r>
                <a:rPr lang="ko-KR" altLang="en-US" sz="1800" dirty="0" smtClean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출고 관리</a:t>
              </a:r>
              <a:endParaRPr lang="ko-KR" altLang="en-US" sz="18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pic>
          <p:nvPicPr>
            <p:cNvPr id="45" name="Picture 1" descr="\\Mk-newpc\옥빈 맥 공유\디자인앤피티\발표용psd\1.png">
              <a:extLst>
                <a:ext uri="{FF2B5EF4-FFF2-40B4-BE49-F238E27FC236}">
                  <a16:creationId xmlns="" xmlns:a16="http://schemas.microsoft.com/office/drawing/2014/main" id="{408C125A-CB61-48F6-B033-59C63C0E0A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96" t="12292" r="2800" b="80139"/>
            <a:stretch>
              <a:fillRect/>
            </a:stretch>
          </p:blipFill>
          <p:spPr bwMode="auto">
            <a:xfrm flipH="1">
              <a:off x="2143757" y="1340530"/>
              <a:ext cx="576619" cy="327393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</p:spPr>
        </p:pic>
      </p:grpSp>
      <p:sp>
        <p:nvSpPr>
          <p:cNvPr id="49" name="직사각형 48">
            <a:extLst>
              <a:ext uri="{FF2B5EF4-FFF2-40B4-BE49-F238E27FC236}">
                <a16:creationId xmlns="" xmlns:a16="http://schemas.microsoft.com/office/drawing/2014/main" id="{31511FA0-31CE-4147-906A-5B868EA28C3A}"/>
              </a:ext>
            </a:extLst>
          </p:cNvPr>
          <p:cNvSpPr/>
          <p:nvPr/>
        </p:nvSpPr>
        <p:spPr>
          <a:xfrm>
            <a:off x="449263" y="5292005"/>
            <a:ext cx="10009112" cy="1657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① 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“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검색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“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버튼을 클릭하여 농업기계 중고부품 입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/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출고 목록을 조회합니다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.</a:t>
            </a:r>
          </a:p>
          <a:p>
            <a:pPr fontAlgn="base">
              <a:lnSpc>
                <a:spcPct val="150000"/>
              </a:lnSpc>
            </a:pP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② 농업기계 </a:t>
            </a:r>
            <a:r>
              <a:rPr lang="ko-KR" altLang="en-US" sz="1400" dirty="0" err="1" smtClean="0">
                <a:latin typeface="KoPub돋움체 Medium" panose="020B0600000101010101" charset="-127"/>
                <a:ea typeface="KoPub돋움체 Medium" panose="020B0600000101010101" charset="-127"/>
              </a:rPr>
              <a:t>중고부폼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 입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/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출고 목록에서 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“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상세보기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”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버튼 클릭으로 해당 중고 부품의 상세 내용 </a:t>
            </a:r>
            <a:r>
              <a:rPr lang="ko-KR" altLang="en-US" sz="1400" dirty="0" err="1" smtClean="0">
                <a:latin typeface="KoPub돋움체 Medium" panose="020B0600000101010101" charset="-127"/>
                <a:ea typeface="KoPub돋움체 Medium" panose="020B0600000101010101" charset="-127"/>
              </a:rPr>
              <a:t>팝업창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 호출 </a:t>
            </a:r>
            <a:endParaRPr lang="en-US" altLang="ko-KR" sz="1400" dirty="0" smtClean="0">
              <a:latin typeface="KoPub돋움체 Medium" panose="020B0600000101010101" charset="-127"/>
              <a:ea typeface="KoPub돋움체 Medium" panose="020B0600000101010101" charset="-127"/>
            </a:endParaRPr>
          </a:p>
          <a:p>
            <a:pPr fontAlgn="base">
              <a:lnSpc>
                <a:spcPct val="150000"/>
              </a:lnSpc>
            </a:pP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    “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돋보기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”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버튼클릭으로 제품 조회하여 항목의 </a:t>
            </a:r>
            <a:r>
              <a:rPr lang="ko-KR" altLang="en-US" sz="1400" dirty="0" err="1" smtClean="0">
                <a:latin typeface="KoPub돋움체 Medium" panose="020B0600000101010101" charset="-127"/>
                <a:ea typeface="KoPub돋움체 Medium" panose="020B0600000101010101" charset="-127"/>
              </a:rPr>
              <a:t>형식명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,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기종명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,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제조번호에 선택한 제품의 정보 확인</a:t>
            </a:r>
            <a:endParaRPr lang="en-US" altLang="ko-KR" sz="1400" dirty="0" smtClean="0">
              <a:latin typeface="KoPub돋움체 Medium" panose="020B0600000101010101" charset="-127"/>
              <a:ea typeface="KoPub돋움체 Medium" panose="020B0600000101010101" charset="-127"/>
            </a:endParaRPr>
          </a:p>
          <a:p>
            <a:pPr fontAlgn="base">
              <a:lnSpc>
                <a:spcPct val="150000"/>
              </a:lnSpc>
            </a:pP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    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중고부품 출고 정보를 작성한 후 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[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저장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]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버튼을 클릭하여 입력한 내용을 저장합니다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.</a:t>
            </a:r>
          </a:p>
          <a:p>
            <a:pPr fontAlgn="base">
              <a:lnSpc>
                <a:spcPct val="150000"/>
              </a:lnSpc>
            </a:pP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③ 농업기계 중고부품 입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/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출고 목록을 엑셀로 </a:t>
            </a:r>
            <a:r>
              <a:rPr lang="ko-KR" altLang="en-US" sz="1400" dirty="0" err="1" smtClean="0">
                <a:latin typeface="KoPub돋움체 Medium" panose="020B0600000101010101" charset="-127"/>
                <a:ea typeface="KoPub돋움체 Medium" panose="020B0600000101010101" charset="-127"/>
              </a:rPr>
              <a:t>다운로드할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 수 있습니다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.</a:t>
            </a: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370" y="2411685"/>
            <a:ext cx="4760529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05946" y="2267669"/>
            <a:ext cx="460851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구부러진 연결선 28"/>
          <p:cNvCxnSpPr/>
          <p:nvPr/>
        </p:nvCxnSpPr>
        <p:spPr>
          <a:xfrm rot="5400000" flipH="1" flipV="1">
            <a:off x="4841850" y="3923853"/>
            <a:ext cx="1152128" cy="576064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rgbClr val="FF0000"/>
            </a:solidFill>
            <a:prstDash val="dash"/>
            <a:headEnd type="none" w="med" len="med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1534" y="6012085"/>
            <a:ext cx="217637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3914" y="6372125"/>
            <a:ext cx="238763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529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0691813" cy="75596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486920" y="2976351"/>
            <a:ext cx="3811942" cy="61555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 algn="ctr">
              <a:defRPr sz="1600" spc="-5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1pPr>
          </a:lstStyle>
          <a:p>
            <a:pPr lvl="0"/>
            <a:r>
              <a:rPr lang="ko-KR" altLang="en-US" sz="4000" dirty="0" smtClean="0">
                <a:solidFill>
                  <a:srgbClr val="0B65D3"/>
                </a:solidFill>
              </a:rPr>
              <a:t>농업기계신고 안내</a:t>
            </a:r>
            <a:endParaRPr lang="en-US" altLang="ko-KR" sz="4000" dirty="0">
              <a:solidFill>
                <a:srgbClr val="0B65D3"/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2224534" y="1475581"/>
            <a:ext cx="684000" cy="72000"/>
          </a:xfrm>
          <a:prstGeom prst="rect">
            <a:avLst/>
          </a:prstGeom>
          <a:solidFill>
            <a:srgbClr val="0B65D3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t"/>
          <a:lstStyle/>
          <a:p>
            <a:pPr algn="ctr"/>
            <a:endParaRPr lang="ko-KR" altLang="en-US" sz="14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2224534" y="6588150"/>
            <a:ext cx="720000" cy="72000"/>
          </a:xfrm>
          <a:prstGeom prst="rect">
            <a:avLst/>
          </a:prstGeom>
          <a:solidFill>
            <a:srgbClr val="0B65D3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t"/>
          <a:lstStyle/>
          <a:p>
            <a:pPr algn="ctr"/>
            <a:endParaRPr lang="ko-KR" altLang="en-US" sz="14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0" name="직사각형 19"/>
          <p:cNvSpPr/>
          <p:nvPr/>
        </p:nvSpPr>
        <p:spPr>
          <a:xfrm rot="16200000">
            <a:off x="-295466" y="4068150"/>
            <a:ext cx="5112000" cy="72000"/>
          </a:xfrm>
          <a:prstGeom prst="rect">
            <a:avLst/>
          </a:prstGeom>
          <a:solidFill>
            <a:srgbClr val="0B65D3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t"/>
          <a:lstStyle/>
          <a:p>
            <a:pPr algn="ctr"/>
            <a:endParaRPr lang="ko-KR" altLang="en-US" sz="14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2" name="직사각형 21"/>
          <p:cNvSpPr/>
          <p:nvPr/>
        </p:nvSpPr>
        <p:spPr>
          <a:xfrm rot="10800000">
            <a:off x="7542218" y="6588149"/>
            <a:ext cx="684000" cy="72000"/>
          </a:xfrm>
          <a:prstGeom prst="rect">
            <a:avLst/>
          </a:prstGeom>
          <a:solidFill>
            <a:srgbClr val="0B65D3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t"/>
          <a:lstStyle/>
          <a:p>
            <a:pPr algn="ctr"/>
            <a:endParaRPr lang="ko-KR" altLang="en-US" sz="14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3" name="직사각형 22"/>
          <p:cNvSpPr/>
          <p:nvPr/>
        </p:nvSpPr>
        <p:spPr>
          <a:xfrm rot="10800000">
            <a:off x="7506218" y="1475580"/>
            <a:ext cx="720000" cy="72000"/>
          </a:xfrm>
          <a:prstGeom prst="rect">
            <a:avLst/>
          </a:prstGeom>
          <a:solidFill>
            <a:srgbClr val="0B65D3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t"/>
          <a:lstStyle/>
          <a:p>
            <a:pPr algn="ctr"/>
            <a:endParaRPr lang="ko-KR" altLang="en-US" sz="14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4" name="직사각형 23"/>
          <p:cNvSpPr/>
          <p:nvPr/>
        </p:nvSpPr>
        <p:spPr>
          <a:xfrm rot="5400000">
            <a:off x="5634218" y="3995580"/>
            <a:ext cx="5112000" cy="72000"/>
          </a:xfrm>
          <a:prstGeom prst="rect">
            <a:avLst/>
          </a:prstGeom>
          <a:solidFill>
            <a:srgbClr val="0B65D3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t"/>
          <a:lstStyle/>
          <a:p>
            <a:pPr algn="ctr"/>
            <a:endParaRPr lang="ko-KR" altLang="en-US" sz="14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08239" y="4407585"/>
            <a:ext cx="2569293" cy="103618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>
            <a:defPPr>
              <a:defRPr lang="ko-KR"/>
            </a:defPPr>
            <a:lvl1pPr lvl="0">
              <a:spcBef>
                <a:spcPts val="200"/>
              </a:spcBef>
              <a:spcAft>
                <a:spcPts val="600"/>
              </a:spcAft>
              <a:defRPr sz="1800" spc="-5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defRPr>
            </a:lvl1pPr>
          </a:lstStyle>
          <a:p>
            <a:pPr marL="342900" indent="-342900">
              <a:buAutoNum type="arabicPeriod"/>
            </a:pPr>
            <a:r>
              <a:rPr lang="ko-KR" altLang="en-US" spc="-8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농업기계신고 제도</a:t>
            </a:r>
            <a:endParaRPr lang="en-US" altLang="ko-KR" spc="-80" dirty="0" smtClean="0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marL="342900" indent="-342900">
              <a:buAutoNum type="arabicPeriod"/>
            </a:pPr>
            <a:r>
              <a:rPr lang="ko-KR" altLang="en-US" spc="-8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농업기계신고시스템 설명 </a:t>
            </a:r>
            <a:endParaRPr lang="en-US" altLang="ko-KR" spc="-80" dirty="0" smtClean="0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 marL="342900" indent="-342900">
              <a:buAutoNum type="arabicPeriod"/>
            </a:pPr>
            <a:r>
              <a:rPr lang="ko-KR" altLang="en-US" spc="-8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그 </a:t>
            </a:r>
            <a:r>
              <a:rPr lang="ko-KR" altLang="en-US" spc="-8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간 주요 질의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="" xmlns:a16="http://schemas.microsoft.com/office/drawing/2014/main" id="{9841BD0D-6791-4580-9120-2A0924350A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210" y="7092205"/>
            <a:ext cx="2376264" cy="35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9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 124">
            <a:extLst>
              <a:ext uri="{FF2B5EF4-FFF2-40B4-BE49-F238E27FC236}">
                <a16:creationId xmlns="" xmlns:a16="http://schemas.microsoft.com/office/drawing/2014/main" id="{5C1D869B-DFD0-CE34-7433-BFE309323963}"/>
              </a:ext>
            </a:extLst>
          </p:cNvPr>
          <p:cNvSpPr/>
          <p:nvPr/>
        </p:nvSpPr>
        <p:spPr>
          <a:xfrm>
            <a:off x="730250" y="-6350"/>
            <a:ext cx="9963150" cy="1263650"/>
          </a:xfrm>
          <a:custGeom>
            <a:avLst/>
            <a:gdLst>
              <a:gd name="connsiteX0" fmla="*/ 0 w 9963150"/>
              <a:gd name="connsiteY0" fmla="*/ 0 h 1263650"/>
              <a:gd name="connsiteX1" fmla="*/ 406400 w 9963150"/>
              <a:gd name="connsiteY1" fmla="*/ 406400 h 1263650"/>
              <a:gd name="connsiteX2" fmla="*/ 406400 w 9963150"/>
              <a:gd name="connsiteY2" fmla="*/ 1263650 h 1263650"/>
              <a:gd name="connsiteX3" fmla="*/ 9963150 w 9963150"/>
              <a:gd name="connsiteY3" fmla="*/ 1263650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3150" h="1263650">
                <a:moveTo>
                  <a:pt x="0" y="0"/>
                </a:moveTo>
                <a:lnTo>
                  <a:pt x="406400" y="406400"/>
                </a:lnTo>
                <a:lnTo>
                  <a:pt x="406400" y="1263650"/>
                </a:lnTo>
                <a:lnTo>
                  <a:pt x="9963150" y="1263650"/>
                </a:lnTo>
              </a:path>
            </a:pathLst>
          </a:custGeom>
          <a:ln w="19050" cap="sq">
            <a:solidFill>
              <a:srgbClr val="D1D4D9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="" xmlns:a16="http://schemas.microsoft.com/office/drawing/2014/main" id="{E8BD18E9-98D9-F418-3D54-C34348C387DA}"/>
              </a:ext>
            </a:extLst>
          </p:cNvPr>
          <p:cNvGrpSpPr/>
          <p:nvPr/>
        </p:nvGrpSpPr>
        <p:grpSpPr>
          <a:xfrm>
            <a:off x="233338" y="395461"/>
            <a:ext cx="3074030" cy="622497"/>
            <a:chOff x="233338" y="477743"/>
            <a:chExt cx="3074030" cy="622497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49DA7F6E-DC01-9927-B655-12235CD586D2}"/>
                </a:ext>
              </a:extLst>
            </p:cNvPr>
            <p:cNvSpPr txBox="1"/>
            <p:nvPr/>
          </p:nvSpPr>
          <p:spPr>
            <a:xfrm>
              <a:off x="233338" y="477743"/>
              <a:ext cx="403957" cy="615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defPPr>
                <a:defRPr lang="ko-KR"/>
              </a:defPPr>
              <a:lvl1pPr algn="r" defTabSz="914400" latinLnBrk="0">
                <a:lnSpc>
                  <a:spcPct val="110000"/>
                </a:lnSpc>
                <a:defRPr sz="3900" spc="-150">
                  <a:ln>
                    <a:solidFill>
                      <a:srgbClr val="118EA7">
                        <a:alpha val="0"/>
                      </a:srgbClr>
                    </a:solidFill>
                  </a:ln>
                  <a:solidFill>
                    <a:srgbClr val="004F76"/>
                  </a:solidFill>
                  <a:latin typeface="Futura Md BT" panose="020B0602020204020303" pitchFamily="34" charset="0"/>
                  <a:ea typeface="Rix모던고딕 M" panose="02020603020101020101" pitchFamily="18" charset="-127"/>
                </a:defRPr>
              </a:lvl1pPr>
              <a:lvl2pPr defTabSz="914400">
                <a:defRPr sz="1800"/>
              </a:lvl2pPr>
              <a:lvl3pPr defTabSz="914400">
                <a:defRPr sz="1800"/>
              </a:lvl3pPr>
              <a:lvl4pPr defTabSz="914400">
                <a:defRPr sz="1800"/>
              </a:lvl4pPr>
              <a:lvl5pPr defTabSz="914400">
                <a:defRPr sz="1800"/>
              </a:lvl5pPr>
              <a:lvl6pPr>
                <a:defRPr sz="1800"/>
              </a:lvl6pPr>
              <a:lvl7pPr>
                <a:defRPr sz="1800"/>
              </a:lvl7pPr>
              <a:lvl8pPr>
                <a:defRPr sz="1800"/>
              </a:lvl8pPr>
              <a:lvl9pPr>
                <a:defRPr sz="1800"/>
              </a:lvl9pPr>
            </a:lstStyle>
            <a:p>
              <a:pPr algn="l">
                <a:lnSpc>
                  <a:spcPct val="100000"/>
                </a:lnSpc>
              </a:pPr>
              <a:r>
                <a:rPr lang="en-US" altLang="ko-KR" sz="4000" dirty="0" smtClean="0">
                  <a:solidFill>
                    <a:srgbClr val="084486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02</a:t>
              </a:r>
              <a:endParaRPr lang="ko-KR" altLang="en-US" sz="4000" dirty="0">
                <a:solidFill>
                  <a:srgbClr val="084486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8DB54CEF-7BD1-20D8-0EDD-4FBE79755CA8}"/>
                </a:ext>
              </a:extLst>
            </p:cNvPr>
            <p:cNvSpPr txBox="1"/>
            <p:nvPr/>
          </p:nvSpPr>
          <p:spPr>
            <a:xfrm>
              <a:off x="1378955" y="792463"/>
              <a:ext cx="1928413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defPPr>
                <a:defRPr lang="ko-KR"/>
              </a:defPPr>
              <a:lvl1pPr algn="ctr">
                <a:defRPr sz="1600" spc="-5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defRPr>
              </a:lvl1pPr>
            </a:lstStyle>
            <a:p>
              <a:pPr algn="l"/>
              <a:r>
                <a:rPr lang="ko-KR" alt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농업기계신고관리시스템 설명</a:t>
              </a:r>
              <a:endParaRPr lang="ko-KR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88A123C1-8A3A-F73F-7E19-A5F984E98141}"/>
                </a:ext>
              </a:extLst>
            </p:cNvPr>
            <p:cNvSpPr txBox="1"/>
            <p:nvPr/>
          </p:nvSpPr>
          <p:spPr>
            <a:xfrm>
              <a:off x="1418487" y="549751"/>
              <a:ext cx="1029128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ko-KR" altLang="en-US" sz="1100" kern="0" dirty="0">
                  <a:ln>
                    <a:solidFill>
                      <a:srgbClr val="006AD9">
                        <a:shade val="50000"/>
                        <a:alpha val="0"/>
                      </a:srgb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농업기계화 촉진법</a:t>
              </a:r>
            </a:p>
          </p:txBody>
        </p:sp>
      </p:grpSp>
      <p:grpSp>
        <p:nvGrpSpPr>
          <p:cNvPr id="43" name="그룹 42">
            <a:extLst>
              <a:ext uri="{FF2B5EF4-FFF2-40B4-BE49-F238E27FC236}">
                <a16:creationId xmlns="" xmlns:a16="http://schemas.microsoft.com/office/drawing/2014/main" id="{B6660F69-BA84-4B1B-BB8A-348A89CA10A3}"/>
              </a:ext>
            </a:extLst>
          </p:cNvPr>
          <p:cNvGrpSpPr/>
          <p:nvPr/>
        </p:nvGrpSpPr>
        <p:grpSpPr>
          <a:xfrm>
            <a:off x="521370" y="1697989"/>
            <a:ext cx="9453197" cy="361233"/>
            <a:chOff x="647941" y="1340530"/>
            <a:chExt cx="2072435" cy="361233"/>
          </a:xfrm>
        </p:grpSpPr>
        <p:sp>
          <p:nvSpPr>
            <p:cNvPr id="44" name="직사각형 43">
              <a:extLst>
                <a:ext uri="{FF2B5EF4-FFF2-40B4-BE49-F238E27FC236}">
                  <a16:creationId xmlns="" xmlns:a16="http://schemas.microsoft.com/office/drawing/2014/main" id="{96509C7A-7C65-4154-8489-97ADC82E1253}"/>
                </a:ext>
              </a:extLst>
            </p:cNvPr>
            <p:cNvSpPr/>
            <p:nvPr/>
          </p:nvSpPr>
          <p:spPr>
            <a:xfrm>
              <a:off x="647941" y="1341727"/>
              <a:ext cx="2047583" cy="3600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t"/>
            <a:lstStyle/>
            <a:p>
              <a:r>
                <a:rPr lang="ko-KR" altLang="en-US" sz="1800" dirty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 </a:t>
              </a:r>
              <a:r>
                <a:rPr lang="en-US" altLang="ko-KR" sz="1800" dirty="0" smtClean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7. </a:t>
              </a:r>
              <a:r>
                <a:rPr lang="ko-KR" altLang="en-US" sz="1800" dirty="0" smtClean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농업기계신고관리시스템 커뮤니티</a:t>
              </a:r>
              <a:endParaRPr lang="ko-KR" altLang="en-US" sz="18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pic>
          <p:nvPicPr>
            <p:cNvPr id="45" name="Picture 1" descr="\\Mk-newpc\옥빈 맥 공유\디자인앤피티\발표용psd\1.png">
              <a:extLst>
                <a:ext uri="{FF2B5EF4-FFF2-40B4-BE49-F238E27FC236}">
                  <a16:creationId xmlns="" xmlns:a16="http://schemas.microsoft.com/office/drawing/2014/main" id="{408C125A-CB61-48F6-B033-59C63C0E0A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96" t="12292" r="2800" b="80139"/>
            <a:stretch>
              <a:fillRect/>
            </a:stretch>
          </p:blipFill>
          <p:spPr bwMode="auto">
            <a:xfrm flipH="1">
              <a:off x="2143757" y="1340530"/>
              <a:ext cx="576619" cy="327393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</p:spPr>
        </p:pic>
      </p:grpSp>
      <p:sp>
        <p:nvSpPr>
          <p:cNvPr id="29" name="직사각형 28">
            <a:extLst>
              <a:ext uri="{FF2B5EF4-FFF2-40B4-BE49-F238E27FC236}">
                <a16:creationId xmlns="" xmlns:a16="http://schemas.microsoft.com/office/drawing/2014/main" id="{31511FA0-31CE-4147-906A-5B868EA28C3A}"/>
              </a:ext>
            </a:extLst>
          </p:cNvPr>
          <p:cNvSpPr/>
          <p:nvPr/>
        </p:nvSpPr>
        <p:spPr>
          <a:xfrm>
            <a:off x="521370" y="6297094"/>
            <a:ext cx="93611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시스템이용과 관련하여 소통을 위해 커뮤니티메뉴에 업무공지 게시판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,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문의게시판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,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업무관련 요청 게시판을 운영하고 있습니다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.</a:t>
            </a: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70" y="2170669"/>
            <a:ext cx="9289032" cy="398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6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70" y="2615634"/>
            <a:ext cx="4497155" cy="3168352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3230491" y="5136429"/>
            <a:ext cx="814402" cy="576064"/>
          </a:xfrm>
          <a:prstGeom prst="rect">
            <a:avLst/>
          </a:prstGeom>
          <a:noFill/>
          <a:ln w="28575"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t"/>
          <a:lstStyle/>
          <a:p>
            <a:pPr algn="ctr"/>
            <a:endParaRPr lang="ko-KR" altLang="en-US" sz="1400" dirty="0" smtClean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3" name="자유형 124">
            <a:extLst>
              <a:ext uri="{FF2B5EF4-FFF2-40B4-BE49-F238E27FC236}">
                <a16:creationId xmlns="" xmlns:a16="http://schemas.microsoft.com/office/drawing/2014/main" id="{5C1D869B-DFD0-CE34-7433-BFE309323963}"/>
              </a:ext>
            </a:extLst>
          </p:cNvPr>
          <p:cNvSpPr/>
          <p:nvPr/>
        </p:nvSpPr>
        <p:spPr>
          <a:xfrm>
            <a:off x="730250" y="-6350"/>
            <a:ext cx="9963150" cy="1263650"/>
          </a:xfrm>
          <a:custGeom>
            <a:avLst/>
            <a:gdLst>
              <a:gd name="connsiteX0" fmla="*/ 0 w 9963150"/>
              <a:gd name="connsiteY0" fmla="*/ 0 h 1263650"/>
              <a:gd name="connsiteX1" fmla="*/ 406400 w 9963150"/>
              <a:gd name="connsiteY1" fmla="*/ 406400 h 1263650"/>
              <a:gd name="connsiteX2" fmla="*/ 406400 w 9963150"/>
              <a:gd name="connsiteY2" fmla="*/ 1263650 h 1263650"/>
              <a:gd name="connsiteX3" fmla="*/ 9963150 w 9963150"/>
              <a:gd name="connsiteY3" fmla="*/ 1263650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3150" h="1263650">
                <a:moveTo>
                  <a:pt x="0" y="0"/>
                </a:moveTo>
                <a:lnTo>
                  <a:pt x="406400" y="406400"/>
                </a:lnTo>
                <a:lnTo>
                  <a:pt x="406400" y="1263650"/>
                </a:lnTo>
                <a:lnTo>
                  <a:pt x="9963150" y="1263650"/>
                </a:lnTo>
              </a:path>
            </a:pathLst>
          </a:custGeom>
          <a:ln w="19050" cap="sq">
            <a:solidFill>
              <a:srgbClr val="D1D4D9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grpSp>
        <p:nvGrpSpPr>
          <p:cNvPr id="2" name="그룹 4">
            <a:extLst>
              <a:ext uri="{FF2B5EF4-FFF2-40B4-BE49-F238E27FC236}">
                <a16:creationId xmlns="" xmlns:a16="http://schemas.microsoft.com/office/drawing/2014/main" id="{E8BD18E9-98D9-F418-3D54-C34348C387DA}"/>
              </a:ext>
            </a:extLst>
          </p:cNvPr>
          <p:cNvGrpSpPr/>
          <p:nvPr/>
        </p:nvGrpSpPr>
        <p:grpSpPr>
          <a:xfrm>
            <a:off x="233338" y="395461"/>
            <a:ext cx="3074030" cy="622497"/>
            <a:chOff x="233338" y="477743"/>
            <a:chExt cx="3074030" cy="622497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49DA7F6E-DC01-9927-B655-12235CD586D2}"/>
                </a:ext>
              </a:extLst>
            </p:cNvPr>
            <p:cNvSpPr txBox="1"/>
            <p:nvPr/>
          </p:nvSpPr>
          <p:spPr>
            <a:xfrm>
              <a:off x="233338" y="477743"/>
              <a:ext cx="403957" cy="615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defPPr>
                <a:defRPr lang="ko-KR"/>
              </a:defPPr>
              <a:lvl1pPr algn="r" defTabSz="914400" latinLnBrk="0">
                <a:lnSpc>
                  <a:spcPct val="110000"/>
                </a:lnSpc>
                <a:defRPr sz="3900" spc="-150">
                  <a:ln>
                    <a:solidFill>
                      <a:srgbClr val="118EA7">
                        <a:alpha val="0"/>
                      </a:srgbClr>
                    </a:solidFill>
                  </a:ln>
                  <a:solidFill>
                    <a:srgbClr val="004F76"/>
                  </a:solidFill>
                  <a:latin typeface="Futura Md BT" panose="020B0602020204020303" pitchFamily="34" charset="0"/>
                  <a:ea typeface="Rix모던고딕 M" panose="02020603020101020101" pitchFamily="18" charset="-127"/>
                </a:defRPr>
              </a:lvl1pPr>
              <a:lvl2pPr defTabSz="914400">
                <a:defRPr sz="1800"/>
              </a:lvl2pPr>
              <a:lvl3pPr defTabSz="914400">
                <a:defRPr sz="1800"/>
              </a:lvl3pPr>
              <a:lvl4pPr defTabSz="914400">
                <a:defRPr sz="1800"/>
              </a:lvl4pPr>
              <a:lvl5pPr defTabSz="914400">
                <a:defRPr sz="1800"/>
              </a:lvl5pPr>
              <a:lvl6pPr>
                <a:defRPr sz="1800"/>
              </a:lvl6pPr>
              <a:lvl7pPr>
                <a:defRPr sz="1800"/>
              </a:lvl7pPr>
              <a:lvl8pPr>
                <a:defRPr sz="1800"/>
              </a:lvl8pPr>
              <a:lvl9pPr>
                <a:defRPr sz="1800"/>
              </a:lvl9pPr>
            </a:lstStyle>
            <a:p>
              <a:pPr algn="l">
                <a:lnSpc>
                  <a:spcPct val="100000"/>
                </a:lnSpc>
              </a:pPr>
              <a:r>
                <a:rPr lang="en-US" altLang="ko-KR" sz="4000" dirty="0" smtClean="0">
                  <a:solidFill>
                    <a:srgbClr val="084486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02</a:t>
              </a:r>
              <a:endParaRPr lang="ko-KR" altLang="en-US" sz="4000" dirty="0">
                <a:solidFill>
                  <a:srgbClr val="084486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8DB54CEF-7BD1-20D8-0EDD-4FBE79755CA8}"/>
                </a:ext>
              </a:extLst>
            </p:cNvPr>
            <p:cNvSpPr txBox="1"/>
            <p:nvPr/>
          </p:nvSpPr>
          <p:spPr>
            <a:xfrm>
              <a:off x="1378955" y="792463"/>
              <a:ext cx="1928413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defPPr>
                <a:defRPr lang="ko-KR"/>
              </a:defPPr>
              <a:lvl1pPr algn="ctr">
                <a:defRPr sz="1600" spc="-5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defRPr>
              </a:lvl1pPr>
            </a:lstStyle>
            <a:p>
              <a:pPr algn="l"/>
              <a:r>
                <a:rPr lang="ko-KR" alt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농업기계신고관리시스템 설명</a:t>
              </a:r>
              <a:endParaRPr lang="ko-KR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88A123C1-8A3A-F73F-7E19-A5F984E98141}"/>
                </a:ext>
              </a:extLst>
            </p:cNvPr>
            <p:cNvSpPr txBox="1"/>
            <p:nvPr/>
          </p:nvSpPr>
          <p:spPr>
            <a:xfrm>
              <a:off x="1418487" y="549751"/>
              <a:ext cx="1029128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ko-KR" altLang="en-US" sz="1100" kern="0" dirty="0">
                  <a:ln>
                    <a:solidFill>
                      <a:srgbClr val="006AD9">
                        <a:shade val="50000"/>
                        <a:alpha val="0"/>
                      </a:srgb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농업기계화 촉진법</a:t>
              </a:r>
            </a:p>
          </p:txBody>
        </p:sp>
      </p:grpSp>
      <p:grpSp>
        <p:nvGrpSpPr>
          <p:cNvPr id="4" name="그룹 42">
            <a:extLst>
              <a:ext uri="{FF2B5EF4-FFF2-40B4-BE49-F238E27FC236}">
                <a16:creationId xmlns="" xmlns:a16="http://schemas.microsoft.com/office/drawing/2014/main" id="{B6660F69-BA84-4B1B-BB8A-348A89CA10A3}"/>
              </a:ext>
            </a:extLst>
          </p:cNvPr>
          <p:cNvGrpSpPr/>
          <p:nvPr/>
        </p:nvGrpSpPr>
        <p:grpSpPr>
          <a:xfrm>
            <a:off x="521370" y="1697989"/>
            <a:ext cx="9453197" cy="361233"/>
            <a:chOff x="647941" y="1340530"/>
            <a:chExt cx="2072435" cy="361233"/>
          </a:xfrm>
        </p:grpSpPr>
        <p:sp>
          <p:nvSpPr>
            <p:cNvPr id="44" name="직사각형 43">
              <a:extLst>
                <a:ext uri="{FF2B5EF4-FFF2-40B4-BE49-F238E27FC236}">
                  <a16:creationId xmlns="" xmlns:a16="http://schemas.microsoft.com/office/drawing/2014/main" id="{96509C7A-7C65-4154-8489-97ADC82E1253}"/>
                </a:ext>
              </a:extLst>
            </p:cNvPr>
            <p:cNvSpPr/>
            <p:nvPr/>
          </p:nvSpPr>
          <p:spPr>
            <a:xfrm>
              <a:off x="647941" y="1341727"/>
              <a:ext cx="2047583" cy="3600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t"/>
            <a:lstStyle/>
            <a:p>
              <a:r>
                <a:rPr lang="ko-KR" altLang="en-US" sz="1800" dirty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 </a:t>
              </a:r>
              <a:r>
                <a:rPr lang="en-US" altLang="ko-KR" sz="1800" dirty="0" smtClean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8. </a:t>
              </a:r>
              <a:r>
                <a:rPr lang="ko-KR" altLang="en-US" sz="1800" dirty="0" smtClean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농업기계신고관리시스템 대국민 이력 조회 서비스</a:t>
              </a:r>
              <a:endParaRPr lang="ko-KR" altLang="en-US" sz="18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pic>
          <p:nvPicPr>
            <p:cNvPr id="45" name="Picture 1" descr="\\Mk-newpc\옥빈 맥 공유\디자인앤피티\발표용psd\1.png">
              <a:extLst>
                <a:ext uri="{FF2B5EF4-FFF2-40B4-BE49-F238E27FC236}">
                  <a16:creationId xmlns="" xmlns:a16="http://schemas.microsoft.com/office/drawing/2014/main" id="{408C125A-CB61-48F6-B033-59C63C0E0A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96" t="12292" r="2800" b="80139"/>
            <a:stretch>
              <a:fillRect/>
            </a:stretch>
          </p:blipFill>
          <p:spPr bwMode="auto">
            <a:xfrm flipH="1">
              <a:off x="2143757" y="1340530"/>
              <a:ext cx="576619" cy="327393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</p:spPr>
        </p:pic>
      </p:grpSp>
      <p:grpSp>
        <p:nvGrpSpPr>
          <p:cNvPr id="10" name="그룹 9"/>
          <p:cNvGrpSpPr/>
          <p:nvPr/>
        </p:nvGrpSpPr>
        <p:grpSpPr>
          <a:xfrm>
            <a:off x="4697834" y="2300535"/>
            <a:ext cx="5250705" cy="4791670"/>
            <a:chOff x="4487689" y="2186009"/>
            <a:chExt cx="5250705" cy="4791670"/>
          </a:xfrm>
        </p:grpSpPr>
        <p:sp>
          <p:nvSpPr>
            <p:cNvPr id="9" name="사각형 설명선 8"/>
            <p:cNvSpPr/>
            <p:nvPr/>
          </p:nvSpPr>
          <p:spPr>
            <a:xfrm>
              <a:off x="4487689" y="2186009"/>
              <a:ext cx="5250705" cy="4785619"/>
            </a:xfrm>
            <a:prstGeom prst="wedgeRectCallout">
              <a:avLst>
                <a:gd name="adj1" fmla="val -67737"/>
                <a:gd name="adj2" fmla="val 18267"/>
              </a:avLst>
            </a:prstGeom>
            <a:solidFill>
              <a:schemeClr val="bg1"/>
            </a:solidFill>
            <a:ln w="31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t"/>
            <a:lstStyle/>
            <a:p>
              <a:pPr algn="ctr"/>
              <a:endParaRPr lang="ko-KR" altLang="en-US" sz="1400" dirty="0" smtClean="0">
                <a:solidFill>
                  <a:schemeClr val="tx1"/>
                </a:solidFill>
                <a:latin typeface="+mn-ea"/>
              </a:endParaRPr>
            </a:p>
          </p:txBody>
        </p:sp>
        <p:pic>
          <p:nvPicPr>
            <p:cNvPr id="16387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06925" y="2203939"/>
              <a:ext cx="2448272" cy="4767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88" name="Picture 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995142" y="2204467"/>
              <a:ext cx="2743252" cy="4773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37256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449362" y="1945687"/>
            <a:ext cx="9865096" cy="5218526"/>
          </a:xfrm>
          <a:prstGeom prst="roundRect">
            <a:avLst>
              <a:gd name="adj" fmla="val 2800"/>
            </a:avLst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t"/>
          <a:lstStyle/>
          <a:p>
            <a:pPr algn="ctr"/>
            <a:endParaRPr lang="ko-KR" altLang="en-US" sz="14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3" name="자유형 124">
            <a:extLst>
              <a:ext uri="{FF2B5EF4-FFF2-40B4-BE49-F238E27FC236}">
                <a16:creationId xmlns="" xmlns:a16="http://schemas.microsoft.com/office/drawing/2014/main" id="{5C1D869B-DFD0-CE34-7433-BFE309323963}"/>
              </a:ext>
            </a:extLst>
          </p:cNvPr>
          <p:cNvSpPr/>
          <p:nvPr/>
        </p:nvSpPr>
        <p:spPr>
          <a:xfrm>
            <a:off x="730250" y="-6350"/>
            <a:ext cx="9963150" cy="1263650"/>
          </a:xfrm>
          <a:custGeom>
            <a:avLst/>
            <a:gdLst>
              <a:gd name="connsiteX0" fmla="*/ 0 w 9963150"/>
              <a:gd name="connsiteY0" fmla="*/ 0 h 1263650"/>
              <a:gd name="connsiteX1" fmla="*/ 406400 w 9963150"/>
              <a:gd name="connsiteY1" fmla="*/ 406400 h 1263650"/>
              <a:gd name="connsiteX2" fmla="*/ 406400 w 9963150"/>
              <a:gd name="connsiteY2" fmla="*/ 1263650 h 1263650"/>
              <a:gd name="connsiteX3" fmla="*/ 9963150 w 9963150"/>
              <a:gd name="connsiteY3" fmla="*/ 1263650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3150" h="1263650">
                <a:moveTo>
                  <a:pt x="0" y="0"/>
                </a:moveTo>
                <a:lnTo>
                  <a:pt x="406400" y="406400"/>
                </a:lnTo>
                <a:lnTo>
                  <a:pt x="406400" y="1263650"/>
                </a:lnTo>
                <a:lnTo>
                  <a:pt x="9963150" y="1263650"/>
                </a:lnTo>
              </a:path>
            </a:pathLst>
          </a:custGeom>
          <a:ln w="19050" cap="sq">
            <a:solidFill>
              <a:srgbClr val="D1D4D9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="" xmlns:a16="http://schemas.microsoft.com/office/drawing/2014/main" id="{E8BD18E9-98D9-F418-3D54-C34348C387DA}"/>
              </a:ext>
            </a:extLst>
          </p:cNvPr>
          <p:cNvGrpSpPr/>
          <p:nvPr/>
        </p:nvGrpSpPr>
        <p:grpSpPr>
          <a:xfrm>
            <a:off x="233338" y="395461"/>
            <a:ext cx="2588320" cy="622497"/>
            <a:chOff x="233338" y="477743"/>
            <a:chExt cx="2588320" cy="622497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49DA7F6E-DC01-9927-B655-12235CD586D2}"/>
                </a:ext>
              </a:extLst>
            </p:cNvPr>
            <p:cNvSpPr txBox="1"/>
            <p:nvPr/>
          </p:nvSpPr>
          <p:spPr>
            <a:xfrm>
              <a:off x="233338" y="477743"/>
              <a:ext cx="403957" cy="615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defPPr>
                <a:defRPr lang="ko-KR"/>
              </a:defPPr>
              <a:lvl1pPr algn="r" defTabSz="914400" latinLnBrk="0">
                <a:lnSpc>
                  <a:spcPct val="110000"/>
                </a:lnSpc>
                <a:defRPr sz="3900" spc="-150">
                  <a:ln>
                    <a:solidFill>
                      <a:srgbClr val="118EA7">
                        <a:alpha val="0"/>
                      </a:srgbClr>
                    </a:solidFill>
                  </a:ln>
                  <a:solidFill>
                    <a:srgbClr val="004F76"/>
                  </a:solidFill>
                  <a:latin typeface="Futura Md BT" panose="020B0602020204020303" pitchFamily="34" charset="0"/>
                  <a:ea typeface="Rix모던고딕 M" panose="02020603020101020101" pitchFamily="18" charset="-127"/>
                </a:defRPr>
              </a:lvl1pPr>
              <a:lvl2pPr defTabSz="914400">
                <a:defRPr sz="1800"/>
              </a:lvl2pPr>
              <a:lvl3pPr defTabSz="914400">
                <a:defRPr sz="1800"/>
              </a:lvl3pPr>
              <a:lvl4pPr defTabSz="914400">
                <a:defRPr sz="1800"/>
              </a:lvl4pPr>
              <a:lvl5pPr defTabSz="914400">
                <a:defRPr sz="1800"/>
              </a:lvl5pPr>
              <a:lvl6pPr>
                <a:defRPr sz="1800"/>
              </a:lvl6pPr>
              <a:lvl7pPr>
                <a:defRPr sz="1800"/>
              </a:lvl7pPr>
              <a:lvl8pPr>
                <a:defRPr sz="1800"/>
              </a:lvl8pPr>
              <a:lvl9pPr>
                <a:defRPr sz="1800"/>
              </a:lvl9pPr>
            </a:lstStyle>
            <a:p>
              <a:pPr algn="l">
                <a:lnSpc>
                  <a:spcPct val="100000"/>
                </a:lnSpc>
              </a:pPr>
              <a:r>
                <a:rPr lang="en-US" altLang="ko-KR" sz="4000" dirty="0" smtClean="0">
                  <a:solidFill>
                    <a:srgbClr val="084486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03</a:t>
              </a:r>
              <a:endParaRPr lang="ko-KR" altLang="en-US" sz="4000" dirty="0">
                <a:solidFill>
                  <a:srgbClr val="084486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8DB54CEF-7BD1-20D8-0EDD-4FBE79755CA8}"/>
                </a:ext>
              </a:extLst>
            </p:cNvPr>
            <p:cNvSpPr txBox="1"/>
            <p:nvPr/>
          </p:nvSpPr>
          <p:spPr>
            <a:xfrm>
              <a:off x="1378955" y="792463"/>
              <a:ext cx="1442703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defPPr>
                <a:defRPr lang="ko-KR"/>
              </a:defPPr>
              <a:lvl1pPr algn="ctr">
                <a:defRPr sz="1600" spc="-5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defRPr>
              </a:lvl1pPr>
            </a:lstStyle>
            <a:p>
              <a:pPr algn="l"/>
              <a:r>
                <a:rPr lang="ko-KR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그간 주요 </a:t>
              </a:r>
              <a:r>
                <a:rPr lang="ko-KR" alt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질의</a:t>
              </a:r>
              <a:endPara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88A123C1-8A3A-F73F-7E19-A5F984E98141}"/>
                </a:ext>
              </a:extLst>
            </p:cNvPr>
            <p:cNvSpPr txBox="1"/>
            <p:nvPr/>
          </p:nvSpPr>
          <p:spPr>
            <a:xfrm>
              <a:off x="1418487" y="549751"/>
              <a:ext cx="1029128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ko-KR" altLang="en-US" sz="1100" kern="0" dirty="0">
                  <a:ln>
                    <a:solidFill>
                      <a:srgbClr val="006AD9">
                        <a:shade val="50000"/>
                        <a:alpha val="0"/>
                      </a:srgb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농업기계화 촉진법</a:t>
              </a:r>
            </a:p>
          </p:txBody>
        </p:sp>
      </p:grpSp>
      <p:sp>
        <p:nvSpPr>
          <p:cNvPr id="2" name="직사각형 1"/>
          <p:cNvSpPr/>
          <p:nvPr/>
        </p:nvSpPr>
        <p:spPr>
          <a:xfrm>
            <a:off x="485222" y="2042680"/>
            <a:ext cx="9824806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1620" indent="-261620" algn="just" fontAlgn="base">
              <a:lnSpc>
                <a:spcPct val="150000"/>
              </a:lnSpc>
            </a:pPr>
            <a:r>
              <a:rPr lang="en-US" altLang="ko-KR" sz="1500" b="1" kern="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Q. </a:t>
            </a:r>
            <a:r>
              <a:rPr lang="ko-KR" altLang="en-US" sz="1500" b="1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제조</a:t>
            </a:r>
            <a:r>
              <a:rPr lang="en-US" altLang="ko-KR" sz="1500" b="1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·</a:t>
            </a:r>
            <a:r>
              <a:rPr lang="ko-KR" altLang="en-US" sz="1500" b="1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수입업자와 판매위탁업자간 혹은 판매위탁업자간 거래도 신고해야 하는지</a:t>
            </a:r>
            <a:r>
              <a:rPr lang="en-US" altLang="ko-KR" sz="1500" b="1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?</a:t>
            </a:r>
            <a:endParaRPr lang="ko-KR" altLang="en-US" sz="1500" b="1" kern="0" dirty="0">
              <a:solidFill>
                <a:srgbClr val="00000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238760" indent="-238760" algn="just" fontAlgn="base">
              <a:lnSpc>
                <a:spcPct val="150000"/>
              </a:lnSpc>
              <a:buAutoNum type="alphaUcPeriod"/>
            </a:pPr>
            <a:r>
              <a:rPr lang="ko-KR" altLang="en-US" sz="1500" kern="0" spc="-2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시행규칙에 </a:t>
            </a:r>
            <a:r>
              <a:rPr lang="ko-KR" altLang="en-US" sz="1500" kern="0" spc="-2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제조</a:t>
            </a:r>
            <a:r>
              <a:rPr lang="en-US" altLang="ko-KR" sz="1500" kern="0" spc="-2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·</a:t>
            </a:r>
            <a:r>
              <a:rPr lang="ko-KR" altLang="en-US" sz="1500" kern="0" spc="-2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수입업자와 판매위탁업자의 농업기계 신고를 조항으로 달리하여 규정하고 있으므로 제조</a:t>
            </a:r>
            <a:r>
              <a:rPr lang="en-US" altLang="ko-KR" sz="1500" kern="0" spc="-2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·</a:t>
            </a:r>
            <a:r>
              <a:rPr lang="ko-KR" altLang="en-US" sz="1500" kern="0" spc="-2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수입업자에서 판매위탁업자간 거래도 신고하여야 하며</a:t>
            </a:r>
            <a:r>
              <a:rPr lang="en-US" altLang="ko-KR" sz="1500" kern="0" spc="-2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500" kern="0" spc="-2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유통이력 관리를 </a:t>
            </a:r>
            <a:r>
              <a:rPr lang="ko-KR" altLang="en-US" sz="1500" kern="0" spc="-2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위해 판매위탁업자간 판매도 신고하여야 </a:t>
            </a:r>
            <a:r>
              <a:rPr lang="ko-KR" altLang="en-US" sz="1500" kern="0" spc="-2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합니다</a:t>
            </a:r>
            <a:r>
              <a:rPr lang="en-US" altLang="ko-KR" sz="1500" kern="0" spc="-2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.</a:t>
            </a:r>
            <a:endParaRPr lang="en-US" altLang="ko-KR" sz="1500" kern="0" spc="-20" dirty="0">
              <a:solidFill>
                <a:srgbClr val="00000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algn="just" fontAlgn="base">
              <a:lnSpc>
                <a:spcPct val="150000"/>
              </a:lnSpc>
            </a:pPr>
            <a:endParaRPr lang="en-US" altLang="ko-KR" sz="1500" kern="0" dirty="0" smtClean="0">
              <a:solidFill>
                <a:srgbClr val="00000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252730" indent="-252730" algn="just" fontAlgn="base">
              <a:lnSpc>
                <a:spcPct val="150000"/>
              </a:lnSpc>
            </a:pPr>
            <a:r>
              <a:rPr lang="en-US" altLang="ko-KR" sz="1500" b="1" kern="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Q. </a:t>
            </a:r>
            <a:r>
              <a:rPr lang="ko-KR" altLang="en-US" sz="1500" b="1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신품판매를 위해 농업기계 사후관리업소가 중고 농업기계를 </a:t>
            </a:r>
            <a:r>
              <a:rPr lang="ko-KR" altLang="en-US" sz="1500" b="1" kern="0" dirty="0" err="1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농업인으로부터</a:t>
            </a:r>
            <a:r>
              <a:rPr lang="ko-KR" altLang="en-US" sz="1500" b="1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구입한 경우 신고대상인지</a:t>
            </a:r>
            <a:r>
              <a:rPr lang="en-US" altLang="ko-KR" sz="1500" b="1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?</a:t>
            </a:r>
            <a:endParaRPr lang="ko-KR" altLang="en-US" sz="1500" b="1" kern="0" dirty="0">
              <a:solidFill>
                <a:srgbClr val="00000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247650" indent="-247650" algn="just" fontAlgn="base">
              <a:lnSpc>
                <a:spcPct val="150000"/>
              </a:lnSpc>
              <a:buAutoNum type="alphaUcPeriod"/>
            </a:pPr>
            <a:r>
              <a:rPr lang="ko-KR" altLang="en-US" sz="1500" kern="0" spc="-1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사후관리업소가 </a:t>
            </a:r>
            <a:r>
              <a:rPr lang="ko-KR" altLang="en-US" sz="1500" kern="0" spc="-10" dirty="0" err="1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농업인으로부터</a:t>
            </a:r>
            <a:r>
              <a:rPr lang="ko-KR" altLang="en-US" sz="1500" kern="0" spc="-1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  <a:r>
              <a:rPr lang="ko-KR" altLang="en-US" sz="1500" kern="0" spc="-1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중고 </a:t>
            </a:r>
            <a:r>
              <a:rPr lang="ko-KR" altLang="en-US" sz="1500" kern="0" spc="-1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농업기계를 구입하거나</a:t>
            </a:r>
            <a:r>
              <a:rPr lang="en-US" altLang="ko-KR" sz="1500" kern="0" spc="-1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</a:t>
            </a:r>
            <a:r>
              <a:rPr lang="ko-KR" altLang="en-US" sz="1500" kern="0" spc="-1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  <a:r>
              <a:rPr lang="ko-KR" altLang="en-US" sz="1500" kern="0" spc="-10" dirty="0" err="1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농업인에게</a:t>
            </a:r>
            <a:r>
              <a:rPr lang="ko-KR" altLang="en-US" sz="1500" kern="0" spc="-1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판매한 </a:t>
            </a:r>
            <a:r>
              <a:rPr lang="ko-KR" altLang="en-US" sz="1500" kern="0" spc="-1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경우 모두 </a:t>
            </a:r>
            <a:r>
              <a:rPr lang="ko-KR" altLang="en-US" sz="1500" kern="0" spc="-1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신고하여야 </a:t>
            </a:r>
            <a:r>
              <a:rPr lang="ko-KR" altLang="en-US" sz="1500" kern="0" spc="-1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합니다</a:t>
            </a:r>
            <a:r>
              <a:rPr lang="en-US" altLang="ko-KR" sz="1500" kern="0" spc="-1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.</a:t>
            </a:r>
          </a:p>
          <a:p>
            <a:pPr marL="247650" indent="-247650" algn="just" fontAlgn="base">
              <a:lnSpc>
                <a:spcPct val="150000"/>
              </a:lnSpc>
              <a:buAutoNum type="alphaUcPeriod"/>
            </a:pPr>
            <a:endParaRPr lang="en-US" altLang="ko-KR" sz="1500" kern="0" spc="-10" dirty="0" smtClean="0">
              <a:solidFill>
                <a:srgbClr val="00000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252730" indent="-252730" algn="just" fontAlgn="base">
              <a:lnSpc>
                <a:spcPct val="150000"/>
              </a:lnSpc>
            </a:pPr>
            <a:r>
              <a:rPr lang="en-US" altLang="ko-KR" sz="1500" b="1" kern="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Q</a:t>
            </a:r>
            <a:r>
              <a:rPr lang="en-US" altLang="ko-KR" sz="1500" b="1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. </a:t>
            </a:r>
            <a:r>
              <a:rPr lang="ko-KR" altLang="en-US" sz="1500" b="1" kern="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농협은 어떤 경우 신고하여야 하는지</a:t>
            </a:r>
            <a:r>
              <a:rPr lang="en-US" altLang="ko-KR" sz="1500" b="1" kern="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?</a:t>
            </a:r>
            <a:endParaRPr lang="en-US" altLang="ko-KR" sz="1500" b="1" kern="0" dirty="0">
              <a:solidFill>
                <a:srgbClr val="00000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342900" indent="-342900" algn="just" fontAlgn="base">
              <a:lnSpc>
                <a:spcPct val="150000"/>
              </a:lnSpc>
              <a:buAutoNum type="alphaUcPeriod"/>
            </a:pPr>
            <a:r>
              <a:rPr lang="en-US" altLang="ko-KR" sz="1500" kern="0" spc="-1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(</a:t>
            </a:r>
            <a:r>
              <a:rPr lang="ko-KR" altLang="en-US" sz="1500" kern="0" spc="-1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신품신고</a:t>
            </a:r>
            <a:r>
              <a:rPr lang="en-US" altLang="ko-KR" sz="1500" kern="0" spc="-1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)</a:t>
            </a:r>
            <a:r>
              <a:rPr lang="ko-KR" altLang="en-US" sz="1500" kern="0" spc="-1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농협에서 </a:t>
            </a:r>
            <a:r>
              <a:rPr lang="ko-KR" altLang="en-US" sz="1500" kern="0" spc="-1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직접 </a:t>
            </a:r>
            <a:r>
              <a:rPr lang="ko-KR" altLang="en-US" sz="1500" kern="0" spc="-1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신품을 판매 하였을 경우에만 판매위탁업체와 같이 신품판매 </a:t>
            </a:r>
            <a:r>
              <a:rPr lang="ko-KR" altLang="en-US" sz="1500" kern="0" spc="-1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신고를 해야 합니다</a:t>
            </a:r>
            <a:r>
              <a:rPr lang="en-US" altLang="ko-KR" sz="1500" kern="0" spc="-1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.</a:t>
            </a:r>
          </a:p>
          <a:p>
            <a:pPr algn="just" fontAlgn="base">
              <a:lnSpc>
                <a:spcPct val="150000"/>
              </a:lnSpc>
            </a:pPr>
            <a:r>
              <a:rPr lang="en-US" altLang="ko-KR" sz="1500" kern="0" spc="-1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     </a:t>
            </a:r>
            <a:r>
              <a:rPr lang="en-US" altLang="ko-KR" sz="1500" kern="0" spc="-1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(</a:t>
            </a:r>
            <a:r>
              <a:rPr lang="ko-KR" altLang="en-US" sz="1500" kern="0" spc="-1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중고거래</a:t>
            </a:r>
            <a:r>
              <a:rPr lang="en-US" altLang="ko-KR" sz="1500" kern="0" spc="-1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) </a:t>
            </a:r>
            <a:r>
              <a:rPr lang="ko-KR" altLang="en-US" sz="1500" kern="0" spc="-10" dirty="0" err="1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농업인이</a:t>
            </a:r>
            <a:r>
              <a:rPr lang="ko-KR" altLang="en-US" sz="1500" kern="0" spc="-1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  <a:r>
              <a:rPr lang="ko-KR" altLang="en-US" sz="1500" kern="0" spc="-10" dirty="0" err="1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면세유</a:t>
            </a:r>
            <a:r>
              <a:rPr lang="ko-KR" altLang="en-US" sz="1500" kern="0" spc="-1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신청 시 개인간 거래</a:t>
            </a:r>
            <a:r>
              <a:rPr lang="en-US" altLang="ko-KR" sz="1500" kern="0" spc="-1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500" kern="0" spc="-1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상속 등 </a:t>
            </a:r>
            <a:r>
              <a:rPr lang="ko-KR" altLang="en-US" sz="1500" kern="0" spc="-10" dirty="0" err="1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농업인이</a:t>
            </a:r>
            <a:r>
              <a:rPr lang="ko-KR" altLang="en-US" sz="1500" kern="0" spc="-1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요청 한 경우 중고거래를 신고해야 </a:t>
            </a:r>
            <a:r>
              <a:rPr lang="ko-KR" altLang="en-US" sz="1500" kern="0" spc="-1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합니다</a:t>
            </a:r>
            <a:r>
              <a:rPr lang="en-US" altLang="ko-KR" sz="1500" kern="0" spc="-1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.</a:t>
            </a:r>
          </a:p>
          <a:p>
            <a:pPr marL="252730" indent="-252730" algn="just" fontAlgn="base">
              <a:lnSpc>
                <a:spcPct val="150000"/>
              </a:lnSpc>
            </a:pPr>
            <a:endParaRPr lang="en-US" altLang="ko-KR" sz="1500" b="1" kern="0" dirty="0" smtClean="0">
              <a:solidFill>
                <a:srgbClr val="00000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252730" indent="-252730" algn="just" fontAlgn="base">
              <a:lnSpc>
                <a:spcPct val="150000"/>
              </a:lnSpc>
            </a:pPr>
            <a:r>
              <a:rPr lang="en-US" altLang="ko-KR" sz="1500" b="1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Q. </a:t>
            </a:r>
            <a:r>
              <a:rPr lang="ko-KR" altLang="en-US" sz="1500" b="1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농업기계 신고를 위한 판매가 이루어지는 시점은 언제부터 인지요</a:t>
            </a:r>
            <a:r>
              <a:rPr lang="en-US" altLang="ko-KR" sz="1500" b="1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?</a:t>
            </a:r>
            <a:endParaRPr lang="ko-KR" altLang="en-US" sz="1500" b="1" kern="0" dirty="0">
              <a:solidFill>
                <a:srgbClr val="00000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246380" indent="-246380" algn="just" fontAlgn="base">
              <a:lnSpc>
                <a:spcPct val="150000"/>
              </a:lnSpc>
              <a:buAutoNum type="alphaUcPeriod"/>
            </a:pPr>
            <a:r>
              <a:rPr lang="ko-KR" altLang="en-US" sz="1500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매매계약서상 계약이 체결된 </a:t>
            </a:r>
            <a:r>
              <a:rPr lang="ko-KR" altLang="en-US" sz="1500" kern="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날로써 </a:t>
            </a:r>
            <a:r>
              <a:rPr lang="ko-KR" altLang="en-US" sz="1500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거래가 발생한 날이 </a:t>
            </a:r>
            <a:r>
              <a:rPr lang="ko-KR" altLang="en-US" sz="1500" kern="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판매일입니다</a:t>
            </a:r>
            <a:r>
              <a:rPr lang="en-US" altLang="ko-KR" sz="1500" kern="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. </a:t>
            </a:r>
            <a:r>
              <a:rPr lang="ko-KR" altLang="en-US" sz="1500" kern="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아울러 신고기간이 지난 경우에도 반드시 신고 하셔야 하며 계약시점과 실제 인도한 시점이 길어진 경우 인도날짜를 증명할 수 있도록 증빙을 제출해주시기 바랍니다</a:t>
            </a:r>
            <a:r>
              <a:rPr lang="en-US" altLang="ko-KR" sz="1500" kern="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.</a:t>
            </a:r>
            <a:endParaRPr lang="en-US" altLang="ko-KR" sz="1500" b="1" kern="0" dirty="0" smtClean="0">
              <a:solidFill>
                <a:srgbClr val="00000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536179" y="1437797"/>
            <a:ext cx="10155634" cy="361233"/>
            <a:chOff x="647941" y="1340530"/>
            <a:chExt cx="2072435" cy="361233"/>
          </a:xfrm>
        </p:grpSpPr>
        <p:sp>
          <p:nvSpPr>
            <p:cNvPr id="10" name="직사각형 9"/>
            <p:cNvSpPr/>
            <p:nvPr/>
          </p:nvSpPr>
          <p:spPr>
            <a:xfrm>
              <a:off x="647941" y="1341727"/>
              <a:ext cx="2047583" cy="3600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t"/>
            <a:lstStyle/>
            <a:p>
              <a:pPr algn="ctr"/>
              <a:r>
                <a:rPr lang="ko-KR" altLang="en-US" sz="1800" dirty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주요 질의응답</a:t>
              </a:r>
            </a:p>
          </p:txBody>
        </p:sp>
        <p:pic>
          <p:nvPicPr>
            <p:cNvPr id="11" name="Picture 1" descr="\\Mk-newpc\옥빈 맥 공유\디자인앤피티\발표용psd\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96" t="12292" r="2800" b="80139"/>
            <a:stretch>
              <a:fillRect/>
            </a:stretch>
          </p:blipFill>
          <p:spPr bwMode="auto">
            <a:xfrm flipH="1">
              <a:off x="2143757" y="1340530"/>
              <a:ext cx="576619" cy="327393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12762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모서리가 둥근 직사각형 9"/>
          <p:cNvSpPr/>
          <p:nvPr/>
        </p:nvSpPr>
        <p:spPr>
          <a:xfrm>
            <a:off x="449362" y="1412825"/>
            <a:ext cx="9865096" cy="5632311"/>
          </a:xfrm>
          <a:prstGeom prst="roundRect">
            <a:avLst>
              <a:gd name="adj" fmla="val 2800"/>
            </a:avLst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t"/>
          <a:lstStyle/>
          <a:p>
            <a:pPr algn="ctr"/>
            <a:endParaRPr lang="ko-KR" altLang="en-US" sz="14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3" name="자유형 124">
            <a:extLst>
              <a:ext uri="{FF2B5EF4-FFF2-40B4-BE49-F238E27FC236}">
                <a16:creationId xmlns="" xmlns:a16="http://schemas.microsoft.com/office/drawing/2014/main" id="{5C1D869B-DFD0-CE34-7433-BFE309323963}"/>
              </a:ext>
            </a:extLst>
          </p:cNvPr>
          <p:cNvSpPr/>
          <p:nvPr/>
        </p:nvSpPr>
        <p:spPr>
          <a:xfrm>
            <a:off x="730250" y="-6350"/>
            <a:ext cx="9963150" cy="1263650"/>
          </a:xfrm>
          <a:custGeom>
            <a:avLst/>
            <a:gdLst>
              <a:gd name="connsiteX0" fmla="*/ 0 w 9963150"/>
              <a:gd name="connsiteY0" fmla="*/ 0 h 1263650"/>
              <a:gd name="connsiteX1" fmla="*/ 406400 w 9963150"/>
              <a:gd name="connsiteY1" fmla="*/ 406400 h 1263650"/>
              <a:gd name="connsiteX2" fmla="*/ 406400 w 9963150"/>
              <a:gd name="connsiteY2" fmla="*/ 1263650 h 1263650"/>
              <a:gd name="connsiteX3" fmla="*/ 9963150 w 9963150"/>
              <a:gd name="connsiteY3" fmla="*/ 1263650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3150" h="1263650">
                <a:moveTo>
                  <a:pt x="0" y="0"/>
                </a:moveTo>
                <a:lnTo>
                  <a:pt x="406400" y="406400"/>
                </a:lnTo>
                <a:lnTo>
                  <a:pt x="406400" y="1263650"/>
                </a:lnTo>
                <a:lnTo>
                  <a:pt x="9963150" y="1263650"/>
                </a:lnTo>
              </a:path>
            </a:pathLst>
          </a:custGeom>
          <a:ln w="19050" cap="sq">
            <a:solidFill>
              <a:srgbClr val="D1D4D9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="" xmlns:a16="http://schemas.microsoft.com/office/drawing/2014/main" id="{E8BD18E9-98D9-F418-3D54-C34348C387DA}"/>
              </a:ext>
            </a:extLst>
          </p:cNvPr>
          <p:cNvGrpSpPr/>
          <p:nvPr/>
        </p:nvGrpSpPr>
        <p:grpSpPr>
          <a:xfrm>
            <a:off x="233338" y="395461"/>
            <a:ext cx="2588320" cy="622497"/>
            <a:chOff x="233338" y="477743"/>
            <a:chExt cx="2588320" cy="622497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49DA7F6E-DC01-9927-B655-12235CD586D2}"/>
                </a:ext>
              </a:extLst>
            </p:cNvPr>
            <p:cNvSpPr txBox="1"/>
            <p:nvPr/>
          </p:nvSpPr>
          <p:spPr>
            <a:xfrm>
              <a:off x="233338" y="477743"/>
              <a:ext cx="403957" cy="615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defPPr>
                <a:defRPr lang="ko-KR"/>
              </a:defPPr>
              <a:lvl1pPr algn="r" defTabSz="914400" latinLnBrk="0">
                <a:lnSpc>
                  <a:spcPct val="110000"/>
                </a:lnSpc>
                <a:defRPr sz="3900" spc="-150">
                  <a:ln>
                    <a:solidFill>
                      <a:srgbClr val="118EA7">
                        <a:alpha val="0"/>
                      </a:srgbClr>
                    </a:solidFill>
                  </a:ln>
                  <a:solidFill>
                    <a:srgbClr val="004F76"/>
                  </a:solidFill>
                  <a:latin typeface="Futura Md BT" panose="020B0602020204020303" pitchFamily="34" charset="0"/>
                  <a:ea typeface="Rix모던고딕 M" panose="02020603020101020101" pitchFamily="18" charset="-127"/>
                </a:defRPr>
              </a:lvl1pPr>
              <a:lvl2pPr defTabSz="914400">
                <a:defRPr sz="1800"/>
              </a:lvl2pPr>
              <a:lvl3pPr defTabSz="914400">
                <a:defRPr sz="1800"/>
              </a:lvl3pPr>
              <a:lvl4pPr defTabSz="914400">
                <a:defRPr sz="1800"/>
              </a:lvl4pPr>
              <a:lvl5pPr defTabSz="914400">
                <a:defRPr sz="1800"/>
              </a:lvl5pPr>
              <a:lvl6pPr>
                <a:defRPr sz="1800"/>
              </a:lvl6pPr>
              <a:lvl7pPr>
                <a:defRPr sz="1800"/>
              </a:lvl7pPr>
              <a:lvl8pPr>
                <a:defRPr sz="1800"/>
              </a:lvl8pPr>
              <a:lvl9pPr>
                <a:defRPr sz="1800"/>
              </a:lvl9pPr>
            </a:lstStyle>
            <a:p>
              <a:pPr algn="l">
                <a:lnSpc>
                  <a:spcPct val="100000"/>
                </a:lnSpc>
              </a:pPr>
              <a:r>
                <a:rPr lang="en-US" altLang="ko-KR" sz="4000" dirty="0" smtClean="0">
                  <a:solidFill>
                    <a:srgbClr val="084486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03</a:t>
              </a:r>
              <a:endParaRPr lang="ko-KR" altLang="en-US" sz="4000" dirty="0">
                <a:solidFill>
                  <a:srgbClr val="084486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8DB54CEF-7BD1-20D8-0EDD-4FBE79755CA8}"/>
                </a:ext>
              </a:extLst>
            </p:cNvPr>
            <p:cNvSpPr txBox="1"/>
            <p:nvPr/>
          </p:nvSpPr>
          <p:spPr>
            <a:xfrm>
              <a:off x="1378955" y="792463"/>
              <a:ext cx="1442703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defPPr>
                <a:defRPr lang="ko-KR"/>
              </a:defPPr>
              <a:lvl1pPr algn="ctr">
                <a:defRPr sz="1600" spc="-5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defRPr>
              </a:lvl1pPr>
            </a:lstStyle>
            <a:p>
              <a:pPr algn="l"/>
              <a:r>
                <a:rPr lang="ko-KR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그간 주요 </a:t>
              </a:r>
              <a:r>
                <a:rPr lang="ko-KR" alt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질의</a:t>
              </a:r>
              <a:endParaRPr lang="ko-KR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88A123C1-8A3A-F73F-7E19-A5F984E98141}"/>
                </a:ext>
              </a:extLst>
            </p:cNvPr>
            <p:cNvSpPr txBox="1"/>
            <p:nvPr/>
          </p:nvSpPr>
          <p:spPr>
            <a:xfrm>
              <a:off x="1418487" y="549751"/>
              <a:ext cx="1029128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ko-KR" altLang="en-US" sz="1100" kern="0" dirty="0">
                  <a:ln>
                    <a:solidFill>
                      <a:srgbClr val="006AD9">
                        <a:shade val="50000"/>
                        <a:alpha val="0"/>
                      </a:srgb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농업기계화 촉진법</a:t>
              </a:r>
            </a:p>
          </p:txBody>
        </p:sp>
      </p:grpSp>
      <p:sp>
        <p:nvSpPr>
          <p:cNvPr id="2" name="직사각형 1"/>
          <p:cNvSpPr/>
          <p:nvPr/>
        </p:nvSpPr>
        <p:spPr>
          <a:xfrm>
            <a:off x="494475" y="1547589"/>
            <a:ext cx="9748516" cy="6347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730" indent="-252730" algn="just" fontAlgn="base">
              <a:lnSpc>
                <a:spcPct val="150000"/>
              </a:lnSpc>
            </a:pPr>
            <a:r>
              <a:rPr lang="en-US" altLang="ko-KR" sz="1500" b="1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Q. </a:t>
            </a:r>
            <a:r>
              <a:rPr lang="ko-KR" altLang="en-US" sz="1500" b="1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판매신고서 작성 시 제조번호 검색이 되질 않습니다</a:t>
            </a:r>
            <a:r>
              <a:rPr lang="en-US" altLang="ko-KR" sz="1500" b="1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. </a:t>
            </a:r>
            <a:r>
              <a:rPr lang="ko-KR" altLang="en-US" sz="1500" b="1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이유가 무엇인가요</a:t>
            </a:r>
            <a:r>
              <a:rPr lang="en-US" altLang="ko-KR" sz="1500" b="1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? </a:t>
            </a:r>
          </a:p>
          <a:p>
            <a:pPr marL="342900" indent="-342900" fontAlgn="base">
              <a:lnSpc>
                <a:spcPct val="150000"/>
              </a:lnSpc>
              <a:buAutoNum type="alphaUcPeriod"/>
            </a:pPr>
            <a:r>
              <a:rPr lang="ko-KR" altLang="en-US" sz="1500" kern="0" spc="-10" dirty="0" smtClean="0">
                <a:solidFill>
                  <a:srgbClr val="000000"/>
                </a:solidFill>
                <a:latin typeface="KoPubWorld돋움체 Medium" panose="00000600000000000000" pitchFamily="2" charset="-127"/>
                <a:ea typeface="KoPub돋움체 Medium" panose="02020603020101020101"/>
                <a:cs typeface="KoPubWorld돋움체 Medium" panose="00000600000000000000" pitchFamily="2" charset="-127"/>
              </a:rPr>
              <a:t>제조</a:t>
            </a:r>
            <a:r>
              <a:rPr lang="en-US" altLang="ko-KR" sz="1500" kern="0" spc="-10" dirty="0" smtClean="0">
                <a:solidFill>
                  <a:srgbClr val="000000"/>
                </a:solidFill>
                <a:latin typeface="KoPubWorld돋움체 Medium" panose="00000600000000000000" pitchFamily="2" charset="-127"/>
                <a:ea typeface="KoPub돋움체 Medium" panose="02020603020101020101"/>
                <a:cs typeface="KoPubWorld돋움체 Medium" panose="00000600000000000000" pitchFamily="2" charset="-127"/>
              </a:rPr>
              <a:t>·</a:t>
            </a:r>
            <a:r>
              <a:rPr lang="ko-KR" altLang="en-US" sz="1500" kern="0" spc="-10" dirty="0" smtClean="0">
                <a:solidFill>
                  <a:srgbClr val="000000"/>
                </a:solidFill>
                <a:latin typeface="KoPubWorld돋움체 Medium" panose="00000600000000000000" pitchFamily="2" charset="-127"/>
                <a:ea typeface="KoPub돋움체 Medium" panose="02020603020101020101"/>
                <a:cs typeface="KoPubWorld돋움체 Medium" panose="00000600000000000000" pitchFamily="2" charset="-127"/>
              </a:rPr>
              <a:t>수입업체에서 </a:t>
            </a:r>
            <a:r>
              <a:rPr lang="ko-KR" altLang="en-US" sz="1500" kern="0" spc="-10" dirty="0">
                <a:solidFill>
                  <a:srgbClr val="000000"/>
                </a:solidFill>
                <a:latin typeface="KoPubWorld돋움체 Medium" panose="00000600000000000000" pitchFamily="2" charset="-127"/>
                <a:ea typeface="KoPub돋움체 Medium" panose="02020603020101020101"/>
                <a:cs typeface="KoPubWorld돋움체 Medium" panose="00000600000000000000" pitchFamily="2" charset="-127"/>
              </a:rPr>
              <a:t>판매신고가 된 제조번호만 검색이 가능합니다</a:t>
            </a:r>
            <a:r>
              <a:rPr lang="en-US" altLang="ko-KR" sz="1500" kern="0" spc="-10" dirty="0">
                <a:solidFill>
                  <a:srgbClr val="000000"/>
                </a:solidFill>
                <a:latin typeface="KoPubWorld돋움체 Medium" panose="00000600000000000000" pitchFamily="2" charset="-127"/>
                <a:ea typeface="KoPub돋움체 Medium" panose="02020603020101020101"/>
                <a:cs typeface="KoPubWorld돋움체 Medium" panose="00000600000000000000" pitchFamily="2" charset="-127"/>
              </a:rPr>
              <a:t>. </a:t>
            </a:r>
            <a:r>
              <a:rPr lang="ko-KR" altLang="en-US" sz="1500" kern="0" spc="-10" dirty="0">
                <a:solidFill>
                  <a:srgbClr val="000000"/>
                </a:solidFill>
                <a:latin typeface="KoPubWorld돋움체 Medium" panose="00000600000000000000" pitchFamily="2" charset="-127"/>
                <a:ea typeface="KoPub돋움체 Medium" panose="02020603020101020101"/>
                <a:cs typeface="KoPubWorld돋움체 Medium" panose="00000600000000000000" pitchFamily="2" charset="-127"/>
              </a:rPr>
              <a:t>먼저 해당 제조</a:t>
            </a:r>
            <a:r>
              <a:rPr lang="en-US" altLang="ko-KR" sz="1500" kern="0" spc="-10" dirty="0">
                <a:solidFill>
                  <a:srgbClr val="000000"/>
                </a:solidFill>
                <a:latin typeface="KoPubWorld돋움체 Medium" panose="00000600000000000000" pitchFamily="2" charset="-127"/>
                <a:ea typeface="KoPub돋움체 Medium" panose="02020603020101020101"/>
                <a:cs typeface="KoPubWorld돋움체 Medium" panose="00000600000000000000" pitchFamily="2" charset="-127"/>
              </a:rPr>
              <a:t>/</a:t>
            </a:r>
            <a:r>
              <a:rPr lang="ko-KR" altLang="en-US" sz="1500" kern="0" spc="-10" dirty="0">
                <a:solidFill>
                  <a:srgbClr val="000000"/>
                </a:solidFill>
                <a:latin typeface="KoPubWorld돋움체 Medium" panose="00000600000000000000" pitchFamily="2" charset="-127"/>
                <a:ea typeface="KoPub돋움체 Medium" panose="02020603020101020101"/>
                <a:cs typeface="KoPubWorld돋움체 Medium" panose="00000600000000000000" pitchFamily="2" charset="-127"/>
              </a:rPr>
              <a:t>수입업체에 해당</a:t>
            </a:r>
            <a:r>
              <a:rPr lang="en-US" altLang="ko-KR" sz="1500" kern="0" spc="-10" dirty="0">
                <a:solidFill>
                  <a:srgbClr val="000000"/>
                </a:solidFill>
                <a:latin typeface="KoPubWorld돋움체 Medium" panose="00000600000000000000" pitchFamily="2" charset="-127"/>
                <a:ea typeface="KoPub돋움체 Medium" panose="02020603020101020101"/>
                <a:cs typeface="KoPubWorld돋움체 Medium" panose="00000600000000000000" pitchFamily="2" charset="-127"/>
              </a:rPr>
              <a:t> </a:t>
            </a:r>
            <a:r>
              <a:rPr lang="ko-KR" altLang="en-US" sz="1500" kern="0" spc="-10" dirty="0">
                <a:solidFill>
                  <a:srgbClr val="000000"/>
                </a:solidFill>
                <a:latin typeface="KoPubWorld돋움체 Medium" panose="00000600000000000000" pitchFamily="2" charset="-127"/>
                <a:ea typeface="KoPub돋움체 Medium" panose="02020603020101020101"/>
                <a:cs typeface="KoPubWorld돋움체 Medium" panose="00000600000000000000" pitchFamily="2" charset="-127"/>
              </a:rPr>
              <a:t>제조번호의 </a:t>
            </a:r>
            <a:r>
              <a:rPr lang="ko-KR" altLang="en-US" sz="1500" kern="0" spc="-10" dirty="0" smtClean="0">
                <a:solidFill>
                  <a:srgbClr val="000000"/>
                </a:solidFill>
                <a:latin typeface="KoPubWorld돋움체 Medium" panose="00000600000000000000" pitchFamily="2" charset="-127"/>
                <a:ea typeface="KoPub돋움체 Medium" panose="02020603020101020101"/>
                <a:cs typeface="KoPubWorld돋움체 Medium" panose="00000600000000000000" pitchFamily="2" charset="-127"/>
              </a:rPr>
              <a:t>판매신고를 </a:t>
            </a:r>
            <a:r>
              <a:rPr lang="ko-KR" altLang="en-US" sz="1500" kern="0" spc="-10" dirty="0">
                <a:solidFill>
                  <a:srgbClr val="000000"/>
                </a:solidFill>
                <a:latin typeface="KoPubWorld돋움체 Medium" panose="00000600000000000000" pitchFamily="2" charset="-127"/>
                <a:ea typeface="KoPub돋움체 Medium" panose="02020603020101020101"/>
                <a:cs typeface="KoPubWorld돋움체 Medium" panose="00000600000000000000" pitchFamily="2" charset="-127"/>
              </a:rPr>
              <a:t>요청 </a:t>
            </a:r>
            <a:r>
              <a:rPr lang="ko-KR" altLang="en-US" sz="1500" kern="0" spc="-10" dirty="0" smtClean="0">
                <a:solidFill>
                  <a:srgbClr val="000000"/>
                </a:solidFill>
                <a:latin typeface="KoPubWorld돋움체 Medium" panose="00000600000000000000" pitchFamily="2" charset="-127"/>
                <a:ea typeface="KoPub돋움체 Medium" panose="02020603020101020101"/>
                <a:cs typeface="KoPubWorld돋움체 Medium" panose="00000600000000000000" pitchFamily="2" charset="-127"/>
              </a:rPr>
              <a:t>후 위탁판매 신고 시 검색 할 수 있습니다</a:t>
            </a:r>
            <a:r>
              <a:rPr lang="en-US" altLang="ko-KR" sz="1500" kern="0" spc="-10" dirty="0" smtClean="0">
                <a:solidFill>
                  <a:srgbClr val="000000"/>
                </a:solidFill>
                <a:latin typeface="KoPubWorld돋움체 Medium" panose="00000600000000000000" pitchFamily="2" charset="-127"/>
                <a:ea typeface="KoPub돋움체 Medium" panose="02020603020101020101"/>
                <a:cs typeface="KoPubWorld돋움체 Medium" panose="00000600000000000000" pitchFamily="2" charset="-127"/>
              </a:rPr>
              <a:t>.(</a:t>
            </a:r>
            <a:r>
              <a:rPr lang="ko-KR" altLang="en-US" sz="1500" kern="0" spc="-10" dirty="0">
                <a:solidFill>
                  <a:srgbClr val="000000"/>
                </a:solidFill>
                <a:latin typeface="KoPubWorld돋움체 Medium" panose="00000600000000000000" pitchFamily="2" charset="-127"/>
                <a:ea typeface="KoPub돋움체 Medium" panose="02020603020101020101"/>
                <a:cs typeface="KoPubWorld돋움체 Medium" panose="00000600000000000000" pitchFamily="2" charset="-127"/>
              </a:rPr>
              <a:t>단</a:t>
            </a:r>
            <a:r>
              <a:rPr lang="en-US" altLang="ko-KR" sz="1500" kern="0" spc="-10" dirty="0">
                <a:solidFill>
                  <a:srgbClr val="000000"/>
                </a:solidFill>
                <a:latin typeface="KoPubWorld돋움체 Medium" panose="00000600000000000000" pitchFamily="2" charset="-127"/>
                <a:ea typeface="KoPub돋움체 Medium" panose="02020603020101020101"/>
                <a:cs typeface="KoPubWorld돋움체 Medium" panose="00000600000000000000" pitchFamily="2" charset="-127"/>
              </a:rPr>
              <a:t>, </a:t>
            </a:r>
            <a:r>
              <a:rPr lang="ko-KR" altLang="en-US" sz="1500" kern="0" spc="-10" dirty="0">
                <a:solidFill>
                  <a:srgbClr val="000000"/>
                </a:solidFill>
                <a:latin typeface="KoPubWorld돋움체 Medium" panose="00000600000000000000" pitchFamily="2" charset="-127"/>
                <a:ea typeface="KoPub돋움체 Medium" panose="02020603020101020101"/>
                <a:cs typeface="KoPubWorld돋움체 Medium" panose="00000600000000000000" pitchFamily="2" charset="-127"/>
              </a:rPr>
              <a:t>빠른 시일 내에 신고를 하여야 하는 경우 </a:t>
            </a:r>
            <a:r>
              <a:rPr lang="ko-KR" altLang="en-US" sz="1500" kern="0" spc="-10" dirty="0" err="1">
                <a:solidFill>
                  <a:srgbClr val="000000"/>
                </a:solidFill>
                <a:latin typeface="KoPubWorld돋움체 Medium" panose="00000600000000000000" pitchFamily="2" charset="-127"/>
                <a:ea typeface="KoPub돋움체 Medium" panose="02020603020101020101"/>
                <a:cs typeface="KoPubWorld돋움체 Medium" panose="00000600000000000000" pitchFamily="2" charset="-127"/>
              </a:rPr>
              <a:t>형식명으로</a:t>
            </a:r>
            <a:r>
              <a:rPr lang="ko-KR" altLang="en-US" sz="1500" kern="0" spc="-10" dirty="0">
                <a:solidFill>
                  <a:srgbClr val="000000"/>
                </a:solidFill>
                <a:latin typeface="KoPubWorld돋움체 Medium" panose="00000600000000000000" pitchFamily="2" charset="-127"/>
                <a:ea typeface="KoPub돋움체 Medium" panose="02020603020101020101"/>
                <a:cs typeface="KoPubWorld돋움체 Medium" panose="00000600000000000000" pitchFamily="2" charset="-127"/>
              </a:rPr>
              <a:t> </a:t>
            </a:r>
            <a:r>
              <a:rPr lang="ko-KR" altLang="en-US" sz="1500" kern="0" spc="-10" dirty="0" smtClean="0">
                <a:solidFill>
                  <a:srgbClr val="000000"/>
                </a:solidFill>
                <a:latin typeface="KoPubWorld돋움체 Medium" panose="00000600000000000000" pitchFamily="2" charset="-127"/>
                <a:ea typeface="KoPub돋움체 Medium" panose="02020603020101020101"/>
                <a:cs typeface="KoPubWorld돋움체 Medium" panose="00000600000000000000" pitchFamily="2" charset="-127"/>
              </a:rPr>
              <a:t>신고 </a:t>
            </a:r>
            <a:r>
              <a:rPr lang="ko-KR" altLang="en-US" sz="1500" kern="0" spc="-10" dirty="0">
                <a:solidFill>
                  <a:srgbClr val="000000"/>
                </a:solidFill>
                <a:latin typeface="KoPubWorld돋움체 Medium" panose="00000600000000000000" pitchFamily="2" charset="-127"/>
                <a:ea typeface="KoPub돋움체 Medium" panose="02020603020101020101"/>
                <a:cs typeface="KoPubWorld돋움체 Medium" panose="00000600000000000000" pitchFamily="2" charset="-127"/>
              </a:rPr>
              <a:t>가능합니다</a:t>
            </a:r>
            <a:r>
              <a:rPr lang="en-US" altLang="ko-KR" sz="1500" kern="0" spc="-10" dirty="0">
                <a:solidFill>
                  <a:srgbClr val="000000"/>
                </a:solidFill>
                <a:latin typeface="KoPubWorld돋움체 Medium" panose="00000600000000000000" pitchFamily="2" charset="-127"/>
                <a:ea typeface="KoPub돋움체 Medium" panose="02020603020101020101"/>
                <a:cs typeface="KoPubWorld돋움체 Medium" panose="00000600000000000000" pitchFamily="2" charset="-127"/>
              </a:rPr>
              <a:t>.)</a:t>
            </a:r>
          </a:p>
          <a:p>
            <a:pPr marL="252730" indent="-252730" algn="just" fontAlgn="base">
              <a:lnSpc>
                <a:spcPct val="150000"/>
              </a:lnSpc>
            </a:pPr>
            <a:endParaRPr lang="en-US" altLang="ko-KR" sz="1500" b="1" kern="0" dirty="0" smtClean="0">
              <a:solidFill>
                <a:srgbClr val="00000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252730" indent="-252730" algn="just" fontAlgn="base">
              <a:lnSpc>
                <a:spcPct val="150000"/>
              </a:lnSpc>
            </a:pPr>
            <a:r>
              <a:rPr lang="en-US" altLang="ko-KR" sz="1500" b="1" kern="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Q. </a:t>
            </a:r>
            <a:r>
              <a:rPr lang="ko-KR" altLang="en-US" sz="1500" b="1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농업기계 판매</a:t>
            </a:r>
            <a:r>
              <a:rPr lang="en-US" altLang="ko-KR" sz="1500" b="1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500" b="1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거래 시 매매계약서를 첨부하여야 하는지</a:t>
            </a:r>
            <a:r>
              <a:rPr lang="en-US" altLang="ko-KR" sz="1500" b="1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?</a:t>
            </a:r>
          </a:p>
          <a:p>
            <a:pPr marL="342900" indent="-342900" algn="just" fontAlgn="base">
              <a:lnSpc>
                <a:spcPct val="150000"/>
              </a:lnSpc>
              <a:buAutoNum type="alphaUcPeriod"/>
            </a:pPr>
            <a:r>
              <a:rPr lang="ko-KR" altLang="en-US" sz="1500" kern="0" spc="-1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매매계약서 증빙하는 것을 원칙으로 합니다</a:t>
            </a:r>
            <a:r>
              <a:rPr lang="en-US" altLang="ko-KR" sz="1500" kern="0" spc="-1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. </a:t>
            </a:r>
            <a:r>
              <a:rPr lang="ko-KR" altLang="en-US" sz="1500" kern="0" spc="-1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다만 계약일로 부터 </a:t>
            </a:r>
            <a:r>
              <a:rPr lang="en-US" altLang="ko-KR" sz="1500" kern="0" spc="-1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10</a:t>
            </a:r>
            <a:r>
              <a:rPr lang="ko-KR" altLang="en-US" sz="1500" kern="0" spc="-1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일 이내 계약이 완료 될 수 없는 명백한 사유가 있는 경우 인도인수확인서</a:t>
            </a:r>
            <a:r>
              <a:rPr lang="en-US" altLang="ko-KR" sz="1500" kern="0" spc="-1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500" kern="0" spc="-1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세금계산서 등 기타 거래를 증빙 할 수 있는 대체 서류로 신고 하실 수 있습니다</a:t>
            </a:r>
            <a:r>
              <a:rPr lang="en-US" altLang="ko-KR" sz="1500" kern="0" spc="-1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.</a:t>
            </a:r>
          </a:p>
          <a:p>
            <a:pPr algn="just" fontAlgn="base">
              <a:lnSpc>
                <a:spcPct val="150000"/>
              </a:lnSpc>
            </a:pPr>
            <a:r>
              <a:rPr lang="ko-KR" altLang="en-US" sz="1500" kern="0" spc="-1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     </a:t>
            </a:r>
            <a:r>
              <a:rPr lang="en-US" altLang="ko-KR" sz="1500" kern="0" spc="-1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(</a:t>
            </a:r>
            <a:r>
              <a:rPr lang="ko-KR" altLang="en-US" sz="1500" kern="0" spc="-10" dirty="0" smtClean="0">
                <a:solidFill>
                  <a:srgbClr val="FF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증빙서류에 주민번호</a:t>
            </a:r>
            <a:r>
              <a:rPr lang="en-US" altLang="ko-KR" sz="1500" kern="0" spc="-10" dirty="0" smtClean="0">
                <a:solidFill>
                  <a:srgbClr val="FF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500" kern="0" spc="-10" dirty="0" smtClean="0">
                <a:solidFill>
                  <a:srgbClr val="FF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계약금액 등 개인정보 및 </a:t>
            </a:r>
            <a:r>
              <a:rPr lang="ko-KR" altLang="en-US" sz="1500" kern="0" spc="-10" dirty="0" err="1" smtClean="0">
                <a:solidFill>
                  <a:srgbClr val="FF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민감정보는</a:t>
            </a:r>
            <a:r>
              <a:rPr lang="ko-KR" altLang="en-US" sz="1500" kern="0" spc="-10" dirty="0" smtClean="0">
                <a:solidFill>
                  <a:srgbClr val="FF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가려서 제출 하시기 바랍니다</a:t>
            </a:r>
            <a:r>
              <a:rPr lang="en-US" altLang="ko-KR" sz="1500" kern="0" spc="-10" dirty="0" smtClean="0">
                <a:solidFill>
                  <a:srgbClr val="FF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.</a:t>
            </a:r>
            <a:r>
              <a:rPr lang="en-US" altLang="ko-KR" sz="1500" kern="0" spc="-1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)</a:t>
            </a:r>
          </a:p>
          <a:p>
            <a:pPr algn="just" fontAlgn="base">
              <a:lnSpc>
                <a:spcPct val="150000"/>
              </a:lnSpc>
            </a:pPr>
            <a:endParaRPr lang="en-US" altLang="ko-KR" sz="1500" b="1" kern="0" dirty="0" smtClean="0">
              <a:solidFill>
                <a:srgbClr val="00000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252730" indent="-252730" algn="just" fontAlgn="base">
              <a:lnSpc>
                <a:spcPct val="150000"/>
              </a:lnSpc>
            </a:pPr>
            <a:r>
              <a:rPr lang="en-US" altLang="ko-KR" sz="1500" b="1" kern="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Q</a:t>
            </a:r>
            <a:r>
              <a:rPr lang="en-US" altLang="ko-KR" sz="1500" b="1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. </a:t>
            </a:r>
            <a:r>
              <a:rPr lang="ko-KR" altLang="en-US" sz="1500" b="1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판매신고 시 구매자의 이름</a:t>
            </a:r>
            <a:r>
              <a:rPr lang="en-US" altLang="ko-KR" sz="1500" b="1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500" b="1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생년월일</a:t>
            </a:r>
            <a:r>
              <a:rPr lang="en-US" altLang="ko-KR" sz="1500" b="1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500" b="1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주소</a:t>
            </a:r>
            <a:r>
              <a:rPr lang="en-US" altLang="ko-KR" sz="1500" b="1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500" b="1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연락처 등 개인정보를 입력하게 되어 있는데 개인정보 동의서를 받아야 하는지</a:t>
            </a:r>
            <a:r>
              <a:rPr lang="en-US" altLang="ko-KR" sz="1500" b="1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?</a:t>
            </a:r>
            <a:endParaRPr lang="ko-KR" altLang="en-US" sz="1500" b="1" kern="0" dirty="0">
              <a:solidFill>
                <a:srgbClr val="00000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342900" indent="-342900" algn="just" fontAlgn="base">
              <a:lnSpc>
                <a:spcPct val="150000"/>
              </a:lnSpc>
              <a:buAutoNum type="alphaUcPeriod"/>
            </a:pPr>
            <a:r>
              <a:rPr lang="ko-KR" altLang="en-US" sz="1500" kern="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법인 </a:t>
            </a:r>
            <a:r>
              <a:rPr lang="ko-KR" altLang="en-US" sz="1500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사업자가 아닌 개인 사업자 </a:t>
            </a:r>
            <a:r>
              <a:rPr lang="ko-KR" altLang="en-US" sz="1500" kern="0" dirty="0" err="1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농업인은</a:t>
            </a:r>
            <a:r>
              <a:rPr lang="ko-KR" altLang="en-US" sz="1500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시스템에 개인정보 동의서 양식을 통해 자필 서명하여 첨부하여야 </a:t>
            </a:r>
            <a:r>
              <a:rPr lang="ko-KR" altLang="en-US" sz="1500" kern="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함</a:t>
            </a:r>
            <a:endParaRPr lang="en-US" altLang="ko-KR" sz="1500" kern="0" dirty="0" smtClean="0">
              <a:solidFill>
                <a:srgbClr val="00000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342900" indent="-342900" algn="just" fontAlgn="base">
              <a:lnSpc>
                <a:spcPct val="150000"/>
              </a:lnSpc>
              <a:buAutoNum type="alphaUcPeriod"/>
            </a:pPr>
            <a:endParaRPr lang="en-US" altLang="ko-KR" sz="1500" b="1" kern="0" dirty="0">
              <a:solidFill>
                <a:srgbClr val="00000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252730" indent="-252730" algn="just" fontAlgn="base">
              <a:lnSpc>
                <a:spcPct val="150000"/>
              </a:lnSpc>
            </a:pPr>
            <a:r>
              <a:rPr lang="en-US" altLang="ko-KR" sz="1500" b="1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Q. </a:t>
            </a:r>
            <a:r>
              <a:rPr lang="ko-KR" altLang="en-US" sz="1500" b="1" kern="0" dirty="0" err="1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농업인이</a:t>
            </a:r>
            <a:r>
              <a:rPr lang="ko-KR" altLang="en-US" sz="1500" b="1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  <a:r>
              <a:rPr lang="ko-KR" altLang="en-US" sz="1500" b="1" kern="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판매신고가 </a:t>
            </a:r>
            <a:r>
              <a:rPr lang="ko-KR" altLang="en-US" sz="1500" b="1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되었는지를 확인 하는 방법이 있는 지</a:t>
            </a:r>
            <a:r>
              <a:rPr lang="en-US" altLang="ko-KR" sz="1500" b="1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?</a:t>
            </a:r>
          </a:p>
          <a:p>
            <a:pPr marL="342900" indent="-342900" algn="just" fontAlgn="base">
              <a:lnSpc>
                <a:spcPct val="150000"/>
              </a:lnSpc>
              <a:buAutoNum type="alphaUcPeriod"/>
            </a:pPr>
            <a:r>
              <a:rPr lang="ko-KR" altLang="en-US" sz="1500" kern="0" dirty="0" err="1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애그릭스</a:t>
            </a:r>
            <a:r>
              <a:rPr lang="ko-KR" altLang="en-US" sz="1500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접속하여 </a:t>
            </a:r>
            <a:r>
              <a:rPr lang="en-US" altLang="ko-KR" sz="1500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“</a:t>
            </a:r>
            <a:r>
              <a:rPr lang="ko-KR" altLang="en-US" sz="1500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농업기계 이력 조회</a:t>
            </a:r>
            <a:r>
              <a:rPr lang="en-US" altLang="ko-KR" sz="1500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” </a:t>
            </a:r>
            <a:r>
              <a:rPr lang="ko-KR" altLang="en-US" sz="1500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바로 가기에서 제조번호를 입력하고 본인인증 후 신고내역을 조회 할 수 있습니다</a:t>
            </a:r>
            <a:r>
              <a:rPr lang="en-US" altLang="ko-KR" sz="1500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.</a:t>
            </a:r>
            <a:endParaRPr lang="en-US" altLang="ko-KR" sz="1600" b="1" kern="0" dirty="0">
              <a:solidFill>
                <a:srgbClr val="00000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342900" indent="-342900" algn="just" fontAlgn="base">
              <a:lnSpc>
                <a:spcPct val="150000"/>
              </a:lnSpc>
              <a:buAutoNum type="alphaUcPeriod"/>
            </a:pPr>
            <a:endParaRPr lang="en-US" altLang="ko-KR" sz="1500" b="1" kern="0" dirty="0" smtClean="0">
              <a:solidFill>
                <a:srgbClr val="00000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algn="just" fontAlgn="base">
              <a:lnSpc>
                <a:spcPct val="150000"/>
              </a:lnSpc>
            </a:pPr>
            <a:endParaRPr lang="en-US" altLang="ko-KR" sz="1500" b="1" kern="0" dirty="0">
              <a:solidFill>
                <a:srgbClr val="00000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252730" indent="-252730" algn="just" fontAlgn="base">
              <a:lnSpc>
                <a:spcPct val="150000"/>
              </a:lnSpc>
            </a:pPr>
            <a:endParaRPr lang="ko-KR" altLang="en-US" sz="1500" b="1" kern="0" dirty="0" smtClean="0">
              <a:solidFill>
                <a:srgbClr val="00000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marL="342900" indent="-342900" algn="just" fontAlgn="base">
              <a:lnSpc>
                <a:spcPct val="150000"/>
              </a:lnSpc>
              <a:buAutoNum type="alphaUcPeriod"/>
            </a:pPr>
            <a:endParaRPr lang="ko-KR" altLang="en-US" sz="1600" b="1" kern="0" dirty="0">
              <a:solidFill>
                <a:srgbClr val="00000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5576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13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="" xmlns:a16="http://schemas.microsoft.com/office/drawing/2014/main" id="{A2F9EC1E-43EE-E822-EC0B-256CE72A8DE8}"/>
              </a:ext>
            </a:extLst>
          </p:cNvPr>
          <p:cNvSpPr/>
          <p:nvPr/>
        </p:nvSpPr>
        <p:spPr>
          <a:xfrm>
            <a:off x="638138" y="3852242"/>
            <a:ext cx="9603584" cy="863699"/>
          </a:xfrm>
          <a:prstGeom prst="rect">
            <a:avLst/>
          </a:prstGeom>
          <a:pattFill prst="ltHorz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ko-KR" altLang="en-US" sz="1600" dirty="0"/>
          </a:p>
        </p:txBody>
      </p:sp>
      <p:sp>
        <p:nvSpPr>
          <p:cNvPr id="14" name="모서리가 둥근 직사각형 13"/>
          <p:cNvSpPr/>
          <p:nvPr/>
        </p:nvSpPr>
        <p:spPr>
          <a:xfrm>
            <a:off x="762144" y="3951545"/>
            <a:ext cx="9479578" cy="764396"/>
          </a:xfrm>
          <a:prstGeom prst="roundRect">
            <a:avLst>
              <a:gd name="adj" fmla="val 743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>
              <a:lnSpc>
                <a:spcPct val="150000"/>
              </a:lnSpc>
            </a:pPr>
            <a:r>
              <a:rPr lang="ko-KR" altLang="en-US" sz="1600" b="1" kern="0" spc="-1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농업기계 제조업자</a:t>
            </a:r>
            <a:r>
              <a:rPr lang="en-US" altLang="ko-KR" sz="1600" b="1" kern="0" spc="-1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·</a:t>
            </a:r>
            <a:r>
              <a:rPr lang="ko-KR" altLang="en-US" sz="1600" b="1" kern="0" spc="-1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수입업자</a:t>
            </a:r>
            <a:r>
              <a:rPr lang="en-US" altLang="ko-KR" sz="1600" b="1" kern="0" spc="-1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·</a:t>
            </a:r>
            <a:r>
              <a:rPr lang="ko-KR" altLang="en-US" sz="1600" b="1" kern="0" spc="-1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판매위탁업자</a:t>
            </a:r>
            <a:r>
              <a:rPr lang="en-US" altLang="ko-KR" sz="1600" b="1" kern="0" spc="-1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600" b="1" kern="0" spc="-1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지역농협</a:t>
            </a:r>
            <a:r>
              <a:rPr lang="en-US" altLang="ko-KR" sz="1600" b="1" kern="0" spc="-1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600" b="1" kern="0" spc="-1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사후관리업자</a:t>
            </a:r>
            <a:r>
              <a:rPr lang="en-US" altLang="ko-KR" sz="1600" b="1" kern="0" spc="-1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600" b="1" kern="0" spc="-1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수출업자</a:t>
            </a:r>
            <a:r>
              <a:rPr lang="en-US" altLang="ko-KR" sz="1600" b="1" kern="0" spc="-1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</a:t>
            </a:r>
            <a:r>
              <a:rPr lang="en-US" altLang="ko-KR" sz="1600" kern="0" spc="-1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  <a:r>
              <a:rPr lang="ko-KR" altLang="en-US" sz="1600" b="1" kern="0" spc="-1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농업기계해체재활용업자</a:t>
            </a:r>
            <a:endParaRPr lang="en-US" altLang="ko-KR" sz="1600" b="1" kern="0" spc="-100" dirty="0" smtClean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algn="just" fontAlgn="base">
              <a:lnSpc>
                <a:spcPct val="150000"/>
              </a:lnSpc>
            </a:pPr>
            <a:r>
              <a:rPr lang="en-US" altLang="ko-KR" sz="1600" kern="0" spc="5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(</a:t>
            </a:r>
            <a:r>
              <a:rPr lang="ko-KR" altLang="en-US" sz="1600" kern="0" spc="5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지역농협은 </a:t>
            </a:r>
            <a:r>
              <a:rPr lang="ko-KR" altLang="en-US" sz="1600" kern="0" spc="5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농업인이</a:t>
            </a:r>
            <a:r>
              <a:rPr lang="ko-KR" altLang="en-US" sz="1600" kern="0" spc="5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  <a:r>
              <a:rPr lang="ko-KR" altLang="en-US" sz="1600" kern="0" spc="5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면세유</a:t>
            </a:r>
            <a:r>
              <a:rPr lang="ko-KR" altLang="en-US" sz="1600" kern="0" spc="5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공급 신청 접수 시 중고거래내역을 신고</a:t>
            </a:r>
            <a:r>
              <a:rPr lang="en-US" altLang="ko-KR" sz="1600" kern="0" spc="5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)</a:t>
            </a:r>
            <a:endParaRPr lang="en-US" altLang="ko-KR" sz="1600" b="1" kern="0" spc="5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3" name="자유형 124">
            <a:extLst>
              <a:ext uri="{FF2B5EF4-FFF2-40B4-BE49-F238E27FC236}">
                <a16:creationId xmlns="" xmlns:a16="http://schemas.microsoft.com/office/drawing/2014/main" id="{5C1D869B-DFD0-CE34-7433-BFE309323963}"/>
              </a:ext>
            </a:extLst>
          </p:cNvPr>
          <p:cNvSpPr/>
          <p:nvPr/>
        </p:nvSpPr>
        <p:spPr>
          <a:xfrm>
            <a:off x="730250" y="-6350"/>
            <a:ext cx="9963150" cy="1263650"/>
          </a:xfrm>
          <a:custGeom>
            <a:avLst/>
            <a:gdLst>
              <a:gd name="connsiteX0" fmla="*/ 0 w 9963150"/>
              <a:gd name="connsiteY0" fmla="*/ 0 h 1263650"/>
              <a:gd name="connsiteX1" fmla="*/ 406400 w 9963150"/>
              <a:gd name="connsiteY1" fmla="*/ 406400 h 1263650"/>
              <a:gd name="connsiteX2" fmla="*/ 406400 w 9963150"/>
              <a:gd name="connsiteY2" fmla="*/ 1263650 h 1263650"/>
              <a:gd name="connsiteX3" fmla="*/ 9963150 w 9963150"/>
              <a:gd name="connsiteY3" fmla="*/ 1263650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3150" h="1263650">
                <a:moveTo>
                  <a:pt x="0" y="0"/>
                </a:moveTo>
                <a:lnTo>
                  <a:pt x="406400" y="406400"/>
                </a:lnTo>
                <a:lnTo>
                  <a:pt x="406400" y="1263650"/>
                </a:lnTo>
                <a:lnTo>
                  <a:pt x="9963150" y="1263650"/>
                </a:lnTo>
              </a:path>
            </a:pathLst>
          </a:custGeom>
          <a:ln w="19050" cap="sq">
            <a:solidFill>
              <a:srgbClr val="D1D4D9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="" xmlns:a16="http://schemas.microsoft.com/office/drawing/2014/main" id="{E8BD18E9-98D9-F418-3D54-C34348C387DA}"/>
              </a:ext>
            </a:extLst>
          </p:cNvPr>
          <p:cNvGrpSpPr/>
          <p:nvPr/>
        </p:nvGrpSpPr>
        <p:grpSpPr>
          <a:xfrm>
            <a:off x="233338" y="395461"/>
            <a:ext cx="2957010" cy="622497"/>
            <a:chOff x="233338" y="477743"/>
            <a:chExt cx="2957010" cy="622497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49DA7F6E-DC01-9927-B655-12235CD586D2}"/>
                </a:ext>
              </a:extLst>
            </p:cNvPr>
            <p:cNvSpPr txBox="1"/>
            <p:nvPr/>
          </p:nvSpPr>
          <p:spPr>
            <a:xfrm>
              <a:off x="233338" y="477743"/>
              <a:ext cx="577081" cy="615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defPPr>
                <a:defRPr lang="ko-KR"/>
              </a:defPPr>
              <a:lvl1pPr algn="r" defTabSz="914400" latinLnBrk="0">
                <a:lnSpc>
                  <a:spcPct val="110000"/>
                </a:lnSpc>
                <a:defRPr sz="3900" spc="-150">
                  <a:ln>
                    <a:solidFill>
                      <a:srgbClr val="118EA7">
                        <a:alpha val="0"/>
                      </a:srgbClr>
                    </a:solidFill>
                  </a:ln>
                  <a:solidFill>
                    <a:srgbClr val="004F76"/>
                  </a:solidFill>
                  <a:latin typeface="Futura Md BT" panose="020B0602020204020303" pitchFamily="34" charset="0"/>
                  <a:ea typeface="Rix모던고딕 M" panose="02020603020101020101" pitchFamily="18" charset="-127"/>
                </a:defRPr>
              </a:lvl1pPr>
              <a:lvl2pPr defTabSz="914400">
                <a:defRPr sz="1800"/>
              </a:lvl2pPr>
              <a:lvl3pPr defTabSz="914400">
                <a:defRPr sz="1800"/>
              </a:lvl3pPr>
              <a:lvl4pPr defTabSz="914400">
                <a:defRPr sz="1800"/>
              </a:lvl4pPr>
              <a:lvl5pPr defTabSz="914400">
                <a:defRPr sz="1800"/>
              </a:lvl5pPr>
              <a:lvl6pPr>
                <a:defRPr sz="1800"/>
              </a:lvl6pPr>
              <a:lvl7pPr>
                <a:defRPr sz="1800"/>
              </a:lvl7pPr>
              <a:lvl8pPr>
                <a:defRPr sz="1800"/>
              </a:lvl8pPr>
              <a:lvl9pPr>
                <a:defRPr sz="1800"/>
              </a:lvl9pPr>
            </a:lstStyle>
            <a:p>
              <a:pPr algn="l">
                <a:lnSpc>
                  <a:spcPct val="100000"/>
                </a:lnSpc>
              </a:pPr>
              <a:r>
                <a:rPr lang="en-US" altLang="ko-KR" sz="4000" dirty="0" smtClean="0">
                  <a:solidFill>
                    <a:srgbClr val="084486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01</a:t>
              </a:r>
              <a:endParaRPr lang="ko-KR" altLang="en-US" sz="4000" dirty="0">
                <a:solidFill>
                  <a:srgbClr val="084486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8DB54CEF-7BD1-20D8-0EDD-4FBE79755CA8}"/>
                </a:ext>
              </a:extLst>
            </p:cNvPr>
            <p:cNvSpPr txBox="1"/>
            <p:nvPr/>
          </p:nvSpPr>
          <p:spPr>
            <a:xfrm>
              <a:off x="1378955" y="792463"/>
              <a:ext cx="1811393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defPPr>
                <a:defRPr lang="ko-KR"/>
              </a:defPPr>
              <a:lvl1pPr algn="ctr">
                <a:defRPr sz="1600" spc="-5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defRPr>
              </a:lvl1pPr>
            </a:lstStyle>
            <a:p>
              <a:pPr algn="l"/>
              <a:r>
                <a:rPr lang="ko-KR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농업기계 </a:t>
              </a:r>
              <a:r>
                <a:rPr lang="ko-KR" alt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신고제도</a:t>
              </a:r>
              <a:endParaRPr lang="ko-KR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88A123C1-8A3A-F73F-7E19-A5F984E98141}"/>
                </a:ext>
              </a:extLst>
            </p:cNvPr>
            <p:cNvSpPr txBox="1"/>
            <p:nvPr/>
          </p:nvSpPr>
          <p:spPr>
            <a:xfrm>
              <a:off x="1418487" y="549751"/>
              <a:ext cx="1029128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ko-KR" altLang="en-US" sz="1100" kern="0" dirty="0">
                  <a:ln>
                    <a:solidFill>
                      <a:srgbClr val="006AD9">
                        <a:shade val="50000"/>
                        <a:alpha val="0"/>
                      </a:srgb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농업기계화 촉진법</a:t>
              </a:r>
            </a:p>
          </p:txBody>
        </p:sp>
      </p:grpSp>
      <p:sp>
        <p:nvSpPr>
          <p:cNvPr id="11" name="직사각형 10">
            <a:extLst>
              <a:ext uri="{FF2B5EF4-FFF2-40B4-BE49-F238E27FC236}">
                <a16:creationId xmlns="" xmlns:a16="http://schemas.microsoft.com/office/drawing/2014/main" id="{A2F9EC1E-43EE-E822-EC0B-256CE72A8DE8}"/>
              </a:ext>
            </a:extLst>
          </p:cNvPr>
          <p:cNvSpPr/>
          <p:nvPr/>
        </p:nvSpPr>
        <p:spPr>
          <a:xfrm>
            <a:off x="638138" y="2205596"/>
            <a:ext cx="9613386" cy="854161"/>
          </a:xfrm>
          <a:prstGeom prst="rect">
            <a:avLst/>
          </a:prstGeom>
          <a:pattFill prst="ltHorz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ko-KR" altLang="en-US" sz="1600" dirty="0"/>
          </a:p>
        </p:txBody>
      </p:sp>
      <p:grpSp>
        <p:nvGrpSpPr>
          <p:cNvPr id="4" name="그룹 3"/>
          <p:cNvGrpSpPr/>
          <p:nvPr/>
        </p:nvGrpSpPr>
        <p:grpSpPr>
          <a:xfrm>
            <a:off x="647941" y="1844363"/>
            <a:ext cx="3401821" cy="361233"/>
            <a:chOff x="647941" y="1340530"/>
            <a:chExt cx="2072435" cy="361233"/>
          </a:xfrm>
        </p:grpSpPr>
        <p:sp>
          <p:nvSpPr>
            <p:cNvPr id="9" name="직사각형 8"/>
            <p:cNvSpPr/>
            <p:nvPr/>
          </p:nvSpPr>
          <p:spPr>
            <a:xfrm>
              <a:off x="647941" y="1341727"/>
              <a:ext cx="2047583" cy="3600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t"/>
            <a:lstStyle/>
            <a:p>
              <a:r>
                <a:rPr lang="ko-KR" altLang="en-US" sz="1800" dirty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 신고 대상 농업기계</a:t>
              </a:r>
            </a:p>
          </p:txBody>
        </p:sp>
        <p:pic>
          <p:nvPicPr>
            <p:cNvPr id="20" name="Picture 1" descr="\\Mk-newpc\옥빈 맥 공유\디자인앤피티\발표용psd\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96" t="12292" r="2800" b="80139"/>
            <a:stretch>
              <a:fillRect/>
            </a:stretch>
          </p:blipFill>
          <p:spPr bwMode="auto">
            <a:xfrm flipH="1">
              <a:off x="2062352" y="1340530"/>
              <a:ext cx="658024" cy="327393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</p:spPr>
        </p:pic>
      </p:grpSp>
      <p:grpSp>
        <p:nvGrpSpPr>
          <p:cNvPr id="2" name="그룹 1"/>
          <p:cNvGrpSpPr/>
          <p:nvPr/>
        </p:nvGrpSpPr>
        <p:grpSpPr>
          <a:xfrm>
            <a:off x="647941" y="3491805"/>
            <a:ext cx="3401821" cy="362649"/>
            <a:chOff x="638866" y="2681787"/>
            <a:chExt cx="2063580" cy="362649"/>
          </a:xfrm>
        </p:grpSpPr>
        <p:sp>
          <p:nvSpPr>
            <p:cNvPr id="13" name="직사각형 12"/>
            <p:cNvSpPr/>
            <p:nvPr/>
          </p:nvSpPr>
          <p:spPr>
            <a:xfrm>
              <a:off x="638866" y="2684400"/>
              <a:ext cx="2047583" cy="3600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t"/>
            <a:lstStyle/>
            <a:p>
              <a:r>
                <a:rPr lang="ko-KR" altLang="en-US" sz="1800" dirty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 농업기계 신고 주체</a:t>
              </a:r>
            </a:p>
          </p:txBody>
        </p:sp>
        <p:pic>
          <p:nvPicPr>
            <p:cNvPr id="23" name="Picture 1" descr="\\Mk-newpc\옥빈 맥 공유\디자인앤피티\발표용psd\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96" t="12292" r="2800" b="80139"/>
            <a:stretch>
              <a:fillRect/>
            </a:stretch>
          </p:blipFill>
          <p:spPr bwMode="auto">
            <a:xfrm flipH="1">
              <a:off x="1977498" y="2681787"/>
              <a:ext cx="724948" cy="327393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</p:spPr>
        </p:pic>
      </p:grpSp>
      <p:sp>
        <p:nvSpPr>
          <p:cNvPr id="18" name="모서리가 둥근 직사각형 17">
            <a:extLst>
              <a:ext uri="{FF2B5EF4-FFF2-40B4-BE49-F238E27FC236}">
                <a16:creationId xmlns="" xmlns:a16="http://schemas.microsoft.com/office/drawing/2014/main" id="{C773527A-9CE7-48AE-B530-66076E39B101}"/>
              </a:ext>
            </a:extLst>
          </p:cNvPr>
          <p:cNvSpPr/>
          <p:nvPr/>
        </p:nvSpPr>
        <p:spPr>
          <a:xfrm>
            <a:off x="737394" y="2268847"/>
            <a:ext cx="9351527" cy="771295"/>
          </a:xfrm>
          <a:prstGeom prst="roundRect">
            <a:avLst>
              <a:gd name="adj" fmla="val 743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>
              <a:lnSpc>
                <a:spcPct val="140000"/>
              </a:lnSpc>
            </a:pPr>
            <a:r>
              <a:rPr lang="ko-KR" altLang="en-US" sz="16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신       품</a:t>
            </a:r>
            <a:r>
              <a:rPr lang="en-US" altLang="ko-KR" sz="1600" kern="0" dirty="0"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  <a:r>
              <a:rPr lang="ko-KR" altLang="en-US" sz="1600" kern="0" dirty="0"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‘</a:t>
            </a:r>
            <a:r>
              <a:rPr lang="en-US" altLang="ko-KR" sz="1600" kern="0" dirty="0"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23.7.5. </a:t>
            </a:r>
            <a:r>
              <a:rPr lang="ko-KR" altLang="en-US" sz="1600" kern="0" dirty="0"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이후 판매되는 트랙터</a:t>
            </a:r>
            <a:r>
              <a:rPr lang="en-US" altLang="ko-KR" sz="1600" kern="0" dirty="0"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600" kern="0" dirty="0"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콤바인</a:t>
            </a:r>
            <a:r>
              <a:rPr lang="en-US" altLang="ko-KR" sz="1600" kern="0" dirty="0"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600" kern="0" dirty="0"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이앙기</a:t>
            </a:r>
          </a:p>
          <a:p>
            <a:pPr algn="just" fontAlgn="base">
              <a:lnSpc>
                <a:spcPct val="140000"/>
              </a:lnSpc>
            </a:pPr>
            <a:r>
              <a:rPr lang="ko-KR" altLang="en-US" sz="16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중고</a:t>
            </a:r>
            <a:r>
              <a:rPr lang="en-US" altLang="ko-KR" sz="16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·</a:t>
            </a:r>
            <a:r>
              <a:rPr lang="ko-KR" altLang="en-US" sz="16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폐기</a:t>
            </a:r>
            <a:r>
              <a:rPr lang="ko-KR" altLang="en-US" sz="1600" b="1" kern="0" dirty="0"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 </a:t>
            </a:r>
            <a:r>
              <a:rPr lang="ko-KR" altLang="en-US" sz="1600" kern="0" dirty="0"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‘</a:t>
            </a:r>
            <a:r>
              <a:rPr lang="en-US" altLang="ko-KR" sz="1600" kern="0" dirty="0"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22.6.15. </a:t>
            </a:r>
            <a:r>
              <a:rPr lang="ko-KR" altLang="en-US" sz="1600" kern="0" dirty="0"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이후 생산되어 차대에 제조번호가 각인된 트랙터</a:t>
            </a:r>
            <a:r>
              <a:rPr lang="en-US" altLang="ko-KR" sz="1600" kern="0" dirty="0"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600" kern="0" dirty="0"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콤바인</a:t>
            </a:r>
            <a:r>
              <a:rPr lang="en-US" altLang="ko-KR" sz="1600" kern="0" dirty="0"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600" kern="0" dirty="0">
                <a:solidFill>
                  <a:schemeClr val="tx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이앙기</a:t>
            </a:r>
            <a:endParaRPr lang="ko-KR" altLang="en-US" sz="1600" b="1" kern="0" dirty="0">
              <a:solidFill>
                <a:schemeClr val="tx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="" xmlns:a16="http://schemas.microsoft.com/office/drawing/2014/main" id="{300A6A79-6818-4123-8683-7420DE08AFFC}"/>
              </a:ext>
            </a:extLst>
          </p:cNvPr>
          <p:cNvSpPr/>
          <p:nvPr/>
        </p:nvSpPr>
        <p:spPr>
          <a:xfrm>
            <a:off x="638866" y="5580037"/>
            <a:ext cx="9603584" cy="1368152"/>
          </a:xfrm>
          <a:prstGeom prst="rect">
            <a:avLst/>
          </a:prstGeom>
          <a:pattFill prst="ltHorz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ko-KR" altLang="en-US" sz="1600" dirty="0"/>
          </a:p>
        </p:txBody>
      </p:sp>
      <p:sp>
        <p:nvSpPr>
          <p:cNvPr id="26" name="모서리가 둥근 직사각형 13">
            <a:extLst>
              <a:ext uri="{FF2B5EF4-FFF2-40B4-BE49-F238E27FC236}">
                <a16:creationId xmlns="" xmlns:a16="http://schemas.microsoft.com/office/drawing/2014/main" id="{1F35A849-B46A-4C7D-BC8D-F7730EF9DF51}"/>
              </a:ext>
            </a:extLst>
          </p:cNvPr>
          <p:cNvSpPr/>
          <p:nvPr/>
        </p:nvSpPr>
        <p:spPr>
          <a:xfrm>
            <a:off x="762872" y="5580036"/>
            <a:ext cx="9351527" cy="1317676"/>
          </a:xfrm>
          <a:prstGeom prst="roundRect">
            <a:avLst>
              <a:gd name="adj" fmla="val 743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>
              <a:lnSpc>
                <a:spcPct val="150000"/>
              </a:lnSpc>
            </a:pPr>
            <a:r>
              <a:rPr lang="en-US" altLang="ko-KR" sz="16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(</a:t>
            </a:r>
            <a:r>
              <a:rPr lang="ko-KR" altLang="en-US" sz="16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신품판매</a:t>
            </a:r>
            <a:r>
              <a:rPr lang="en-US" altLang="ko-KR" sz="16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) </a:t>
            </a:r>
            <a:r>
              <a:rPr lang="ko-KR" altLang="en-US" sz="16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농업기계 제원</a:t>
            </a:r>
            <a:r>
              <a:rPr lang="en-US" altLang="ko-KR" sz="16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6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제조</a:t>
            </a:r>
            <a:r>
              <a:rPr lang="en-US" altLang="ko-KR" sz="16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·</a:t>
            </a:r>
            <a:r>
              <a:rPr lang="ko-KR" altLang="en-US" sz="16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수입</a:t>
            </a:r>
            <a:r>
              <a:rPr lang="en-US" altLang="ko-KR" sz="16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·</a:t>
            </a:r>
            <a:r>
              <a:rPr lang="ko-KR" altLang="en-US" sz="16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판매위탁업자 현황</a:t>
            </a:r>
            <a:r>
              <a:rPr lang="en-US" altLang="ko-KR" sz="16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6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구매자 주소 등 인적사항</a:t>
            </a:r>
            <a:r>
              <a:rPr lang="en-US" altLang="ko-KR" sz="16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6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거래일자 등</a:t>
            </a:r>
            <a:endParaRPr lang="en-US" altLang="ko-KR" sz="1600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algn="just" fontAlgn="base">
              <a:lnSpc>
                <a:spcPct val="150000"/>
              </a:lnSpc>
            </a:pPr>
            <a:r>
              <a:rPr lang="en-US" altLang="ko-KR" sz="16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(</a:t>
            </a:r>
            <a:r>
              <a:rPr lang="ko-KR" altLang="en-US" sz="1600" kern="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중고거래</a:t>
            </a:r>
            <a:r>
              <a:rPr lang="en-US" altLang="ko-KR" sz="16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) </a:t>
            </a:r>
            <a:r>
              <a:rPr lang="ko-KR" altLang="en-US" sz="16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신고자 주소 등 인적사항</a:t>
            </a:r>
            <a:r>
              <a:rPr lang="en-US" altLang="ko-KR" sz="16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6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소유자 변경일</a:t>
            </a:r>
            <a:r>
              <a:rPr lang="en-US" altLang="ko-KR" sz="16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6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제조번호</a:t>
            </a:r>
            <a:r>
              <a:rPr lang="en-US" altLang="ko-KR" sz="16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6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현재 소유자 인적사항 등</a:t>
            </a:r>
            <a:endParaRPr lang="en-US" altLang="ko-KR" sz="1600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algn="just" fontAlgn="base">
              <a:lnSpc>
                <a:spcPct val="150000"/>
              </a:lnSpc>
            </a:pPr>
            <a:r>
              <a:rPr lang="en-US" altLang="ko-KR" sz="16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(</a:t>
            </a:r>
            <a:r>
              <a:rPr lang="ko-KR" altLang="en-US" sz="1600" kern="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폐      기</a:t>
            </a:r>
            <a:r>
              <a:rPr lang="en-US" altLang="ko-KR" sz="16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) </a:t>
            </a:r>
            <a:r>
              <a:rPr lang="ko-KR" altLang="en-US" sz="16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농업기계해체재활용업자</a:t>
            </a:r>
            <a:r>
              <a:rPr lang="ko-KR" altLang="en-US" sz="16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현황</a:t>
            </a:r>
            <a:r>
              <a:rPr lang="en-US" altLang="ko-KR" sz="16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6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제조번호</a:t>
            </a:r>
            <a:r>
              <a:rPr lang="en-US" altLang="ko-KR" sz="16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6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폐기의뢰자 주소 등 인적사항</a:t>
            </a:r>
            <a:r>
              <a:rPr lang="en-US" altLang="ko-KR" sz="16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6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폐기결과 등</a:t>
            </a:r>
            <a:endParaRPr lang="en-US" altLang="ko-KR" sz="1600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grpSp>
        <p:nvGrpSpPr>
          <p:cNvPr id="27" name="그룹 26">
            <a:extLst>
              <a:ext uri="{FF2B5EF4-FFF2-40B4-BE49-F238E27FC236}">
                <a16:creationId xmlns="" xmlns:a16="http://schemas.microsoft.com/office/drawing/2014/main" id="{BFD9D724-EA1D-4847-A40E-83453060440F}"/>
              </a:ext>
            </a:extLst>
          </p:cNvPr>
          <p:cNvGrpSpPr/>
          <p:nvPr/>
        </p:nvGrpSpPr>
        <p:grpSpPr>
          <a:xfrm>
            <a:off x="648669" y="5075980"/>
            <a:ext cx="3401821" cy="360041"/>
            <a:chOff x="638866" y="2681787"/>
            <a:chExt cx="2063580" cy="362649"/>
          </a:xfrm>
        </p:grpSpPr>
        <p:sp>
          <p:nvSpPr>
            <p:cNvPr id="28" name="직사각형 27">
              <a:extLst>
                <a:ext uri="{FF2B5EF4-FFF2-40B4-BE49-F238E27FC236}">
                  <a16:creationId xmlns="" xmlns:a16="http://schemas.microsoft.com/office/drawing/2014/main" id="{73E4775C-C141-4638-BCAF-E5E640364489}"/>
                </a:ext>
              </a:extLst>
            </p:cNvPr>
            <p:cNvSpPr/>
            <p:nvPr/>
          </p:nvSpPr>
          <p:spPr>
            <a:xfrm>
              <a:off x="638866" y="2684400"/>
              <a:ext cx="2047583" cy="3600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t"/>
            <a:lstStyle/>
            <a:p>
              <a:r>
                <a:rPr lang="ko-KR" altLang="en-US" sz="1800" dirty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 농업기계 신고내용</a:t>
              </a:r>
            </a:p>
          </p:txBody>
        </p:sp>
        <p:pic>
          <p:nvPicPr>
            <p:cNvPr id="29" name="Picture 1" descr="\\Mk-newpc\옥빈 맥 공유\디자인앤피티\발표용psd\1.png">
              <a:extLst>
                <a:ext uri="{FF2B5EF4-FFF2-40B4-BE49-F238E27FC236}">
                  <a16:creationId xmlns="" xmlns:a16="http://schemas.microsoft.com/office/drawing/2014/main" id="{30201088-6857-44EA-BEEE-8159D9B125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96" t="12292" r="2800" b="80139"/>
            <a:stretch>
              <a:fillRect/>
            </a:stretch>
          </p:blipFill>
          <p:spPr bwMode="auto">
            <a:xfrm flipH="1">
              <a:off x="1977498" y="2681787"/>
              <a:ext cx="724948" cy="327393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1443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="" xmlns:a16="http://schemas.microsoft.com/office/drawing/2014/main" id="{A2F9EC1E-43EE-E822-EC0B-256CE72A8DE8}"/>
              </a:ext>
            </a:extLst>
          </p:cNvPr>
          <p:cNvSpPr/>
          <p:nvPr/>
        </p:nvSpPr>
        <p:spPr>
          <a:xfrm>
            <a:off x="638138" y="1907629"/>
            <a:ext cx="9603584" cy="4941865"/>
          </a:xfrm>
          <a:prstGeom prst="rect">
            <a:avLst/>
          </a:prstGeom>
          <a:pattFill prst="ltHorz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ko-KR" altLang="en-US" sz="1600" dirty="0"/>
          </a:p>
        </p:txBody>
      </p:sp>
      <p:sp>
        <p:nvSpPr>
          <p:cNvPr id="14" name="모서리가 둥근 직사각형 13"/>
          <p:cNvSpPr/>
          <p:nvPr/>
        </p:nvSpPr>
        <p:spPr>
          <a:xfrm>
            <a:off x="762144" y="2007329"/>
            <a:ext cx="9351527" cy="872920"/>
          </a:xfrm>
          <a:prstGeom prst="roundRect">
            <a:avLst>
              <a:gd name="adj" fmla="val 743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>
              <a:lnSpc>
                <a:spcPct val="150000"/>
              </a:lnSpc>
            </a:pPr>
            <a:r>
              <a:rPr lang="ko-KR" altLang="en-US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  <a:r>
              <a:rPr lang="ko-KR" altLang="en-US" b="1" kern="0" spc="-1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제조</a:t>
            </a:r>
            <a:r>
              <a:rPr lang="en-US" altLang="ko-KR" b="1" kern="0" spc="-1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·</a:t>
            </a:r>
            <a:r>
              <a:rPr lang="ko-KR" altLang="en-US" b="1" kern="0" spc="-1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수입업자</a:t>
            </a:r>
            <a:r>
              <a:rPr lang="ko-KR" altLang="en-US" sz="1600" kern="0" spc="-10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는 해당 농업기계를 판매한 날부터 </a:t>
            </a:r>
            <a:r>
              <a:rPr lang="en-US" altLang="ko-KR" sz="1600" b="1" kern="0" spc="-100" dirty="0" smtClean="0">
                <a:solidFill>
                  <a:srgbClr val="2E54A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10</a:t>
            </a:r>
            <a:r>
              <a:rPr lang="ko-KR" altLang="en-US" sz="1600" b="1" kern="0" spc="-100" dirty="0">
                <a:solidFill>
                  <a:srgbClr val="2E54A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일 이내 </a:t>
            </a:r>
            <a:r>
              <a:rPr lang="ko-KR" altLang="en-US" sz="1600" b="1" kern="0" spc="-100" dirty="0" smtClean="0">
                <a:solidFill>
                  <a:srgbClr val="2E54A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신고 </a:t>
            </a:r>
            <a:endParaRPr lang="en-US" altLang="ko-KR" sz="1600" b="1" kern="0" spc="-100" dirty="0" smtClean="0">
              <a:solidFill>
                <a:srgbClr val="2E54A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algn="just" fontAlgn="base">
              <a:lnSpc>
                <a:spcPct val="150000"/>
              </a:lnSpc>
            </a:pPr>
            <a:r>
              <a:rPr lang="en-US" altLang="ko-KR" sz="1600" kern="0" spc="-10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(</a:t>
            </a:r>
            <a:r>
              <a:rPr lang="ko-KR" altLang="en-US" sz="1600" kern="0" spc="-10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제출서류</a:t>
            </a:r>
            <a:r>
              <a:rPr lang="en-US" altLang="ko-KR" sz="1600" kern="0" spc="-10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) </a:t>
            </a:r>
            <a:r>
              <a:rPr lang="ko-KR" altLang="en-US" sz="1600" kern="0" spc="-10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매매 증빙</a:t>
            </a:r>
            <a:r>
              <a:rPr lang="en-US" altLang="ko-KR" sz="1600" kern="0" spc="-10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600" kern="0" spc="-10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외관도</a:t>
            </a:r>
            <a:r>
              <a:rPr lang="en-US" altLang="ko-KR" sz="1600" kern="0" spc="-10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600" kern="0" spc="-10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검정성적서</a:t>
            </a:r>
            <a:r>
              <a:rPr lang="en-US" altLang="ko-KR" sz="1600" kern="0" spc="-10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600" kern="0" spc="-10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배출가스 인증서 사본</a:t>
            </a:r>
            <a:r>
              <a:rPr lang="en-US" altLang="ko-KR" sz="1600" kern="0" spc="-10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600" kern="0" spc="-100" dirty="0" err="1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수입신고필증</a:t>
            </a:r>
            <a:r>
              <a:rPr lang="en-US" altLang="ko-KR" sz="1400" kern="0" spc="-10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(</a:t>
            </a:r>
            <a:r>
              <a:rPr lang="ko-KR" altLang="en-US" sz="1400" kern="0" spc="-10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수입한 경우</a:t>
            </a:r>
            <a:r>
              <a:rPr lang="en-US" altLang="ko-KR" sz="1400" kern="0" spc="-10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)</a:t>
            </a:r>
            <a:r>
              <a:rPr lang="ko-KR" altLang="en-US" sz="1400" kern="0" spc="-10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  <a:r>
              <a:rPr lang="ko-KR" altLang="en-US" sz="1600" kern="0" spc="-10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등</a:t>
            </a:r>
            <a:endParaRPr lang="ko-KR" altLang="en-US" sz="1600" spc="-1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자유형 124">
            <a:extLst>
              <a:ext uri="{FF2B5EF4-FFF2-40B4-BE49-F238E27FC236}">
                <a16:creationId xmlns="" xmlns:a16="http://schemas.microsoft.com/office/drawing/2014/main" id="{5C1D869B-DFD0-CE34-7433-BFE309323963}"/>
              </a:ext>
            </a:extLst>
          </p:cNvPr>
          <p:cNvSpPr/>
          <p:nvPr/>
        </p:nvSpPr>
        <p:spPr>
          <a:xfrm>
            <a:off x="730250" y="-6350"/>
            <a:ext cx="9963150" cy="1263650"/>
          </a:xfrm>
          <a:custGeom>
            <a:avLst/>
            <a:gdLst>
              <a:gd name="connsiteX0" fmla="*/ 0 w 9963150"/>
              <a:gd name="connsiteY0" fmla="*/ 0 h 1263650"/>
              <a:gd name="connsiteX1" fmla="*/ 406400 w 9963150"/>
              <a:gd name="connsiteY1" fmla="*/ 406400 h 1263650"/>
              <a:gd name="connsiteX2" fmla="*/ 406400 w 9963150"/>
              <a:gd name="connsiteY2" fmla="*/ 1263650 h 1263650"/>
              <a:gd name="connsiteX3" fmla="*/ 9963150 w 9963150"/>
              <a:gd name="connsiteY3" fmla="*/ 1263650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3150" h="1263650">
                <a:moveTo>
                  <a:pt x="0" y="0"/>
                </a:moveTo>
                <a:lnTo>
                  <a:pt x="406400" y="406400"/>
                </a:lnTo>
                <a:lnTo>
                  <a:pt x="406400" y="1263650"/>
                </a:lnTo>
                <a:lnTo>
                  <a:pt x="9963150" y="1263650"/>
                </a:lnTo>
              </a:path>
            </a:pathLst>
          </a:custGeom>
          <a:ln w="19050" cap="sq">
            <a:solidFill>
              <a:srgbClr val="D1D4D9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="" xmlns:a16="http://schemas.microsoft.com/office/drawing/2014/main" id="{E8BD18E9-98D9-F418-3D54-C34348C387DA}"/>
              </a:ext>
            </a:extLst>
          </p:cNvPr>
          <p:cNvGrpSpPr/>
          <p:nvPr/>
        </p:nvGrpSpPr>
        <p:grpSpPr>
          <a:xfrm>
            <a:off x="233338" y="395461"/>
            <a:ext cx="2957010" cy="622497"/>
            <a:chOff x="233338" y="477743"/>
            <a:chExt cx="2957010" cy="622497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49DA7F6E-DC01-9927-B655-12235CD586D2}"/>
                </a:ext>
              </a:extLst>
            </p:cNvPr>
            <p:cNvSpPr txBox="1"/>
            <p:nvPr/>
          </p:nvSpPr>
          <p:spPr>
            <a:xfrm>
              <a:off x="233338" y="477743"/>
              <a:ext cx="577081" cy="615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defPPr>
                <a:defRPr lang="ko-KR"/>
              </a:defPPr>
              <a:lvl1pPr algn="r" defTabSz="914400" latinLnBrk="0">
                <a:lnSpc>
                  <a:spcPct val="110000"/>
                </a:lnSpc>
                <a:defRPr sz="3900" spc="-150">
                  <a:ln>
                    <a:solidFill>
                      <a:srgbClr val="118EA7">
                        <a:alpha val="0"/>
                      </a:srgbClr>
                    </a:solidFill>
                  </a:ln>
                  <a:solidFill>
                    <a:srgbClr val="004F76"/>
                  </a:solidFill>
                  <a:latin typeface="Futura Md BT" panose="020B0602020204020303" pitchFamily="34" charset="0"/>
                  <a:ea typeface="Rix모던고딕 M" panose="02020603020101020101" pitchFamily="18" charset="-127"/>
                </a:defRPr>
              </a:lvl1pPr>
              <a:lvl2pPr defTabSz="914400">
                <a:defRPr sz="1800"/>
              </a:lvl2pPr>
              <a:lvl3pPr defTabSz="914400">
                <a:defRPr sz="1800"/>
              </a:lvl3pPr>
              <a:lvl4pPr defTabSz="914400">
                <a:defRPr sz="1800"/>
              </a:lvl4pPr>
              <a:lvl5pPr defTabSz="914400">
                <a:defRPr sz="1800"/>
              </a:lvl5pPr>
              <a:lvl6pPr>
                <a:defRPr sz="1800"/>
              </a:lvl6pPr>
              <a:lvl7pPr>
                <a:defRPr sz="1800"/>
              </a:lvl7pPr>
              <a:lvl8pPr>
                <a:defRPr sz="1800"/>
              </a:lvl8pPr>
              <a:lvl9pPr>
                <a:defRPr sz="1800"/>
              </a:lvl9pPr>
            </a:lstStyle>
            <a:p>
              <a:pPr algn="l">
                <a:lnSpc>
                  <a:spcPct val="100000"/>
                </a:lnSpc>
              </a:pPr>
              <a:r>
                <a:rPr lang="en-US" altLang="ko-KR" sz="4000" dirty="0">
                  <a:solidFill>
                    <a:srgbClr val="084486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01</a:t>
              </a:r>
              <a:endParaRPr lang="ko-KR" altLang="en-US" sz="4000" dirty="0">
                <a:solidFill>
                  <a:srgbClr val="084486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8DB54CEF-7BD1-20D8-0EDD-4FBE79755CA8}"/>
                </a:ext>
              </a:extLst>
            </p:cNvPr>
            <p:cNvSpPr txBox="1"/>
            <p:nvPr/>
          </p:nvSpPr>
          <p:spPr>
            <a:xfrm>
              <a:off x="1378955" y="792463"/>
              <a:ext cx="1811393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defPPr>
                <a:defRPr lang="ko-KR"/>
              </a:defPPr>
              <a:lvl1pPr algn="ctr">
                <a:defRPr sz="1600" spc="-5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defRPr>
              </a:lvl1pPr>
            </a:lstStyle>
            <a:p>
              <a:pPr algn="l"/>
              <a:r>
                <a:rPr lang="ko-KR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농업기계 </a:t>
              </a:r>
              <a:r>
                <a:rPr lang="ko-KR" alt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신고제도</a:t>
              </a:r>
              <a:endParaRPr lang="ko-KR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88A123C1-8A3A-F73F-7E19-A5F984E98141}"/>
                </a:ext>
              </a:extLst>
            </p:cNvPr>
            <p:cNvSpPr txBox="1"/>
            <p:nvPr/>
          </p:nvSpPr>
          <p:spPr>
            <a:xfrm>
              <a:off x="1418487" y="549751"/>
              <a:ext cx="1029128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ko-KR" altLang="en-US" sz="1100" kern="0" dirty="0">
                  <a:ln>
                    <a:solidFill>
                      <a:srgbClr val="006AD9">
                        <a:shade val="50000"/>
                        <a:alpha val="0"/>
                      </a:srgb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농업기계화 촉진법</a:t>
              </a:r>
            </a:p>
          </p:txBody>
        </p:sp>
      </p:grpSp>
      <p:sp>
        <p:nvSpPr>
          <p:cNvPr id="16" name="모서리가 둥근 직사각형 15"/>
          <p:cNvSpPr/>
          <p:nvPr/>
        </p:nvSpPr>
        <p:spPr>
          <a:xfrm>
            <a:off x="762144" y="2987749"/>
            <a:ext cx="9351527" cy="856550"/>
          </a:xfrm>
          <a:prstGeom prst="roundRect">
            <a:avLst>
              <a:gd name="adj" fmla="val 743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>
              <a:lnSpc>
                <a:spcPct val="150000"/>
              </a:lnSpc>
            </a:pPr>
            <a:r>
              <a:rPr lang="ko-KR" altLang="en-US" sz="1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  <a:r>
              <a:rPr lang="ko-KR" altLang="en-US" b="1" kern="0" spc="-1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판매위탁업자</a:t>
            </a:r>
            <a:r>
              <a:rPr lang="ko-KR" altLang="en-US" sz="1600" kern="0" spc="-10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는</a:t>
            </a:r>
            <a:r>
              <a:rPr lang="en-US" altLang="ko-KR" sz="1600" kern="0" spc="-10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  <a:r>
              <a:rPr lang="ko-KR" altLang="en-US" sz="1600" kern="0" spc="-10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농업기계의 판매위탁을 받은 자는 해당 농업기계를 판매한 </a:t>
            </a:r>
            <a:r>
              <a:rPr lang="ko-KR" altLang="en-US" sz="1600" kern="0" spc="-10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날부터 </a:t>
            </a:r>
            <a:r>
              <a:rPr lang="en-US" altLang="ko-KR" sz="1600" b="1" kern="0" spc="-100" dirty="0" smtClean="0">
                <a:solidFill>
                  <a:srgbClr val="2E54A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10</a:t>
            </a:r>
            <a:r>
              <a:rPr lang="ko-KR" altLang="en-US" sz="1600" b="1" kern="0" spc="-100" dirty="0">
                <a:solidFill>
                  <a:srgbClr val="2E54A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일 이내 </a:t>
            </a:r>
            <a:r>
              <a:rPr lang="ko-KR" altLang="en-US" sz="1600" b="1" kern="0" spc="-100" dirty="0" smtClean="0">
                <a:solidFill>
                  <a:srgbClr val="2E54A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신고</a:t>
            </a:r>
            <a:r>
              <a:rPr lang="en-US" altLang="ko-KR" sz="1600" kern="0" spc="-10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</a:p>
          <a:p>
            <a:pPr algn="just" fontAlgn="base">
              <a:lnSpc>
                <a:spcPct val="150000"/>
              </a:lnSpc>
            </a:pPr>
            <a:r>
              <a:rPr lang="en-US" altLang="ko-KR" sz="1600" kern="0" spc="-10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(</a:t>
            </a:r>
            <a:r>
              <a:rPr lang="ko-KR" altLang="en-US" sz="1600" kern="0" spc="-10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제출서류</a:t>
            </a:r>
            <a:r>
              <a:rPr lang="en-US" altLang="ko-KR" sz="1600" kern="0" spc="-10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) </a:t>
            </a:r>
            <a:r>
              <a:rPr lang="ko-KR" altLang="en-US" sz="1600" kern="0" spc="-10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매매 계약서 등 거래사실 증명 서류</a:t>
            </a:r>
          </a:p>
        </p:txBody>
      </p:sp>
      <p:grpSp>
        <p:nvGrpSpPr>
          <p:cNvPr id="2" name="그룹 1"/>
          <p:cNvGrpSpPr/>
          <p:nvPr/>
        </p:nvGrpSpPr>
        <p:grpSpPr>
          <a:xfrm>
            <a:off x="647941" y="1547589"/>
            <a:ext cx="3401821" cy="362649"/>
            <a:chOff x="638866" y="2681787"/>
            <a:chExt cx="2063580" cy="362649"/>
          </a:xfrm>
        </p:grpSpPr>
        <p:sp>
          <p:nvSpPr>
            <p:cNvPr id="13" name="직사각형 12"/>
            <p:cNvSpPr/>
            <p:nvPr/>
          </p:nvSpPr>
          <p:spPr>
            <a:xfrm>
              <a:off x="638866" y="2684400"/>
              <a:ext cx="2047583" cy="3600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t"/>
            <a:lstStyle/>
            <a:p>
              <a:r>
                <a:rPr lang="ko-KR" altLang="en-US" sz="1800" dirty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 신고 </a:t>
              </a:r>
              <a:r>
                <a:rPr lang="ko-KR" altLang="en-US" sz="1800" dirty="0" err="1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주체별</a:t>
              </a:r>
              <a:r>
                <a:rPr lang="ko-KR" altLang="en-US" sz="1800" dirty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 중점 사항</a:t>
              </a:r>
            </a:p>
          </p:txBody>
        </p:sp>
        <p:pic>
          <p:nvPicPr>
            <p:cNvPr id="23" name="Picture 1" descr="\\Mk-newpc\옥빈 맥 공유\디자인앤피티\발표용psd\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96" t="12292" r="2800" b="80139"/>
            <a:stretch>
              <a:fillRect/>
            </a:stretch>
          </p:blipFill>
          <p:spPr bwMode="auto">
            <a:xfrm flipH="1">
              <a:off x="1977498" y="2681787"/>
              <a:ext cx="724948" cy="327393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</p:spPr>
        </p:pic>
      </p:grpSp>
      <p:sp>
        <p:nvSpPr>
          <p:cNvPr id="19" name="모서리가 둥근 직사각형 17">
            <a:extLst>
              <a:ext uri="{FF2B5EF4-FFF2-40B4-BE49-F238E27FC236}">
                <a16:creationId xmlns="" xmlns:a16="http://schemas.microsoft.com/office/drawing/2014/main" id="{5983EAF6-6901-4F81-B3F0-4998D71EE5FF}"/>
              </a:ext>
            </a:extLst>
          </p:cNvPr>
          <p:cNvSpPr/>
          <p:nvPr/>
        </p:nvSpPr>
        <p:spPr>
          <a:xfrm>
            <a:off x="762144" y="3923853"/>
            <a:ext cx="9351527" cy="856549"/>
          </a:xfrm>
          <a:prstGeom prst="roundRect">
            <a:avLst>
              <a:gd name="adj" fmla="val 743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>
              <a:lnSpc>
                <a:spcPct val="150000"/>
              </a:lnSpc>
            </a:pPr>
            <a:r>
              <a:rPr lang="ko-KR" altLang="en-US" b="1" kern="0" spc="-12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사후관리업자</a:t>
            </a:r>
            <a:r>
              <a:rPr lang="en-US" altLang="ko-KR" b="1" kern="0" spc="-12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·</a:t>
            </a:r>
            <a:r>
              <a:rPr lang="ko-KR" altLang="en-US" b="1" kern="0" spc="-12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수출업자</a:t>
            </a:r>
            <a:r>
              <a:rPr lang="ko-KR" altLang="en-US" sz="1600" kern="0" spc="-12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는</a:t>
            </a:r>
            <a:r>
              <a:rPr lang="en-US" altLang="ko-KR" sz="1600" kern="0" spc="-12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  <a:r>
              <a:rPr lang="ko-KR" altLang="en-US" sz="1600" kern="0" spc="-12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중고농업기계를 농업인으로부터 구입하거나 판매</a:t>
            </a:r>
            <a:r>
              <a:rPr lang="en-US" altLang="ko-KR" sz="1600" kern="0" spc="-12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·</a:t>
            </a:r>
            <a:r>
              <a:rPr lang="ko-KR" altLang="en-US" sz="1600" kern="0" spc="-12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수출한 </a:t>
            </a:r>
            <a:r>
              <a:rPr lang="ko-KR" altLang="en-US" sz="1600" kern="0" spc="-12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경우 </a:t>
            </a:r>
            <a:r>
              <a:rPr lang="en-US" altLang="ko-KR" sz="1600" b="1" kern="0" spc="-120" dirty="0" smtClean="0">
                <a:solidFill>
                  <a:srgbClr val="2E54A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15</a:t>
            </a:r>
            <a:r>
              <a:rPr lang="ko-KR" altLang="en-US" sz="1600" b="1" kern="0" spc="-120" dirty="0">
                <a:solidFill>
                  <a:srgbClr val="2E54A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일 이내 </a:t>
            </a:r>
            <a:r>
              <a:rPr lang="ko-KR" altLang="en-US" sz="1600" b="1" kern="0" spc="-120" dirty="0" smtClean="0">
                <a:solidFill>
                  <a:srgbClr val="2E54A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신고</a:t>
            </a:r>
            <a:r>
              <a:rPr lang="en-US" altLang="ko-KR" sz="1600" kern="0" spc="-12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  <a:r>
              <a:rPr lang="en-US" altLang="ko-KR" sz="1600" kern="0" spc="-10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(</a:t>
            </a:r>
            <a:r>
              <a:rPr lang="ko-KR" altLang="en-US" sz="1600" kern="0" spc="-10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제출서류</a:t>
            </a:r>
            <a:r>
              <a:rPr lang="en-US" altLang="ko-KR" sz="1600" kern="0" spc="-10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) </a:t>
            </a:r>
            <a:r>
              <a:rPr lang="ko-KR" altLang="en-US" sz="1600" kern="0" spc="-10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중고거래 증빙</a:t>
            </a:r>
            <a:r>
              <a:rPr lang="en-US" altLang="ko-KR" sz="1600" kern="0" spc="-10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600" kern="0" spc="-100" dirty="0" err="1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수출신고필증</a:t>
            </a:r>
            <a:r>
              <a:rPr lang="en-US" altLang="ko-KR" sz="1400" kern="0" spc="-10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(</a:t>
            </a:r>
            <a:r>
              <a:rPr lang="ko-KR" altLang="en-US" sz="1400" kern="0" spc="-10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수출할 경우</a:t>
            </a:r>
            <a:r>
              <a:rPr lang="en-US" altLang="ko-KR" sz="1400" kern="0" spc="-10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)</a:t>
            </a:r>
            <a:r>
              <a:rPr lang="ko-KR" altLang="en-US" sz="1400" kern="0" spc="-10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  <a:r>
              <a:rPr lang="ko-KR" altLang="en-US" sz="1600" kern="0" spc="-10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등</a:t>
            </a:r>
          </a:p>
        </p:txBody>
      </p:sp>
      <p:sp>
        <p:nvSpPr>
          <p:cNvPr id="21" name="모서리가 둥근 직사각형 18">
            <a:extLst>
              <a:ext uri="{FF2B5EF4-FFF2-40B4-BE49-F238E27FC236}">
                <a16:creationId xmlns="" xmlns:a16="http://schemas.microsoft.com/office/drawing/2014/main" id="{52C2969C-EA2A-4601-A315-FC2A7081B4A8}"/>
              </a:ext>
            </a:extLst>
          </p:cNvPr>
          <p:cNvSpPr/>
          <p:nvPr/>
        </p:nvSpPr>
        <p:spPr>
          <a:xfrm>
            <a:off x="762144" y="5813303"/>
            <a:ext cx="9351527" cy="846854"/>
          </a:xfrm>
          <a:prstGeom prst="roundRect">
            <a:avLst>
              <a:gd name="adj" fmla="val 743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>
              <a:lnSpc>
                <a:spcPct val="150000"/>
              </a:lnSpc>
            </a:pPr>
            <a:r>
              <a:rPr lang="ko-KR" altLang="en-US" sz="1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  <a:r>
              <a:rPr lang="ko-KR" altLang="en-US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농업기계해체재활용업자</a:t>
            </a:r>
            <a:r>
              <a:rPr lang="ko-KR" altLang="en-US" sz="1600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는 농업기계를 폐기한 </a:t>
            </a:r>
            <a:r>
              <a:rPr lang="ko-KR" altLang="en-US" sz="1600" kern="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날로부터 </a:t>
            </a:r>
            <a:r>
              <a:rPr lang="en-US" altLang="ko-KR" sz="1600" b="1" kern="0" dirty="0" smtClean="0">
                <a:solidFill>
                  <a:srgbClr val="2E54A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7</a:t>
            </a:r>
            <a:r>
              <a:rPr lang="ko-KR" altLang="en-US" sz="1600" b="1" kern="0" dirty="0">
                <a:solidFill>
                  <a:srgbClr val="2E54A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일 이내에 </a:t>
            </a:r>
            <a:r>
              <a:rPr lang="ko-KR" altLang="en-US" sz="1600" b="1" kern="0" dirty="0" smtClean="0">
                <a:solidFill>
                  <a:srgbClr val="2E54A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신고</a:t>
            </a:r>
            <a:r>
              <a:rPr lang="en-US" altLang="ko-KR" sz="1600" kern="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</a:p>
          <a:p>
            <a:pPr algn="just" fontAlgn="base">
              <a:lnSpc>
                <a:spcPct val="150000"/>
              </a:lnSpc>
            </a:pPr>
            <a:r>
              <a:rPr lang="en-US" altLang="ko-KR" sz="1600" kern="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(</a:t>
            </a:r>
            <a:r>
              <a:rPr lang="ko-KR" altLang="en-US" sz="1600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제출서류</a:t>
            </a:r>
            <a:r>
              <a:rPr lang="en-US" altLang="ko-KR" sz="1600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) </a:t>
            </a:r>
            <a:r>
              <a:rPr lang="ko-KR" altLang="en-US" sz="1600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형식표지판</a:t>
            </a:r>
            <a:r>
              <a:rPr lang="en-US" altLang="ko-KR" sz="1600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중량</a:t>
            </a:r>
            <a:r>
              <a:rPr lang="en-US" altLang="ko-KR" sz="1600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해체 과정</a:t>
            </a:r>
            <a:r>
              <a:rPr lang="en-US" altLang="ko-KR" sz="1600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폐기 후 상태 등</a:t>
            </a:r>
            <a:r>
              <a:rPr lang="en-US" altLang="ko-KR" sz="1400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(</a:t>
            </a:r>
            <a:r>
              <a:rPr lang="ko-KR" altLang="en-US" sz="1400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사진 또는 영상물 포함</a:t>
            </a:r>
            <a:r>
              <a:rPr lang="en-US" altLang="ko-KR" sz="1400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)</a:t>
            </a:r>
            <a:endParaRPr lang="ko-KR" altLang="en-US" sz="1400" kern="0" dirty="0">
              <a:solidFill>
                <a:srgbClr val="00000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22" name="모서리가 둥근 직사각형 17">
            <a:extLst>
              <a:ext uri="{FF2B5EF4-FFF2-40B4-BE49-F238E27FC236}">
                <a16:creationId xmlns="" xmlns:a16="http://schemas.microsoft.com/office/drawing/2014/main" id="{221D9CA5-FB6A-466A-AA6B-9AA7A33045B1}"/>
              </a:ext>
            </a:extLst>
          </p:cNvPr>
          <p:cNvSpPr/>
          <p:nvPr/>
        </p:nvSpPr>
        <p:spPr>
          <a:xfrm>
            <a:off x="737394" y="4859957"/>
            <a:ext cx="9351527" cy="864096"/>
          </a:xfrm>
          <a:prstGeom prst="roundRect">
            <a:avLst>
              <a:gd name="adj" fmla="val 7438"/>
            </a:avLst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>
              <a:lnSpc>
                <a:spcPct val="150000"/>
              </a:lnSpc>
            </a:pPr>
            <a:r>
              <a:rPr lang="ko-KR" altLang="en-US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  <a:r>
              <a:rPr lang="ko-KR" altLang="en-US" b="1" kern="0" spc="-13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지역농협</a:t>
            </a:r>
            <a:r>
              <a:rPr lang="ko-KR" altLang="en-US" sz="1600" kern="0" spc="-13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은</a:t>
            </a:r>
            <a:r>
              <a:rPr lang="en-US" altLang="ko-KR" sz="1600" kern="0" spc="-13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  <a:r>
              <a:rPr lang="ko-KR" altLang="en-US" sz="1600" kern="0" spc="-13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농업인이 중고거래한 농업기계에 대해 </a:t>
            </a:r>
            <a:r>
              <a:rPr lang="ko-KR" altLang="en-US" sz="1600" kern="0" spc="-130" dirty="0" err="1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면세유</a:t>
            </a:r>
            <a:r>
              <a:rPr lang="ko-KR" altLang="en-US" sz="1600" kern="0" spc="-13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공급을 신청한 경우 </a:t>
            </a:r>
            <a:r>
              <a:rPr lang="ko-KR" altLang="en-US" sz="1600" kern="0" spc="-13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접수일로부터 </a:t>
            </a:r>
            <a:r>
              <a:rPr lang="en-US" altLang="ko-KR" sz="1600" b="1" kern="0" spc="-130" dirty="0" smtClean="0">
                <a:solidFill>
                  <a:srgbClr val="2E54A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15</a:t>
            </a:r>
            <a:r>
              <a:rPr lang="ko-KR" altLang="en-US" sz="1600" b="1" kern="0" spc="-130" dirty="0">
                <a:solidFill>
                  <a:srgbClr val="2E54A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일 이내 </a:t>
            </a:r>
            <a:r>
              <a:rPr lang="ko-KR" altLang="en-US" sz="1600" b="1" kern="0" spc="-130" dirty="0" smtClean="0">
                <a:solidFill>
                  <a:srgbClr val="2E54A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신고</a:t>
            </a:r>
            <a:r>
              <a:rPr lang="en-US" altLang="ko-KR" sz="1600" kern="0" spc="-13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 </a:t>
            </a:r>
            <a:r>
              <a:rPr lang="en-US" altLang="ko-KR" sz="1600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(</a:t>
            </a:r>
            <a:r>
              <a:rPr lang="ko-KR" altLang="en-US" sz="1600" kern="0" dirty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제출서류</a:t>
            </a:r>
            <a:r>
              <a:rPr lang="en-US" altLang="ko-KR" sz="1600" kern="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) </a:t>
            </a:r>
            <a:r>
              <a:rPr lang="ko-KR" altLang="en-US" sz="1600" kern="0" dirty="0" smtClean="0">
                <a:solidFill>
                  <a:srgbClr val="000000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소유 변경에 대한 증빙</a:t>
            </a:r>
            <a:endParaRPr lang="ko-KR" altLang="en-US" sz="1600" b="1" kern="0" dirty="0">
              <a:solidFill>
                <a:srgbClr val="2E54A0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9957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 124">
            <a:extLst>
              <a:ext uri="{FF2B5EF4-FFF2-40B4-BE49-F238E27FC236}">
                <a16:creationId xmlns="" xmlns:a16="http://schemas.microsoft.com/office/drawing/2014/main" id="{5C1D869B-DFD0-CE34-7433-BFE309323963}"/>
              </a:ext>
            </a:extLst>
          </p:cNvPr>
          <p:cNvSpPr/>
          <p:nvPr/>
        </p:nvSpPr>
        <p:spPr>
          <a:xfrm>
            <a:off x="730250" y="-6350"/>
            <a:ext cx="9963150" cy="1263650"/>
          </a:xfrm>
          <a:custGeom>
            <a:avLst/>
            <a:gdLst>
              <a:gd name="connsiteX0" fmla="*/ 0 w 9963150"/>
              <a:gd name="connsiteY0" fmla="*/ 0 h 1263650"/>
              <a:gd name="connsiteX1" fmla="*/ 406400 w 9963150"/>
              <a:gd name="connsiteY1" fmla="*/ 406400 h 1263650"/>
              <a:gd name="connsiteX2" fmla="*/ 406400 w 9963150"/>
              <a:gd name="connsiteY2" fmla="*/ 1263650 h 1263650"/>
              <a:gd name="connsiteX3" fmla="*/ 9963150 w 9963150"/>
              <a:gd name="connsiteY3" fmla="*/ 1263650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3150" h="1263650">
                <a:moveTo>
                  <a:pt x="0" y="0"/>
                </a:moveTo>
                <a:lnTo>
                  <a:pt x="406400" y="406400"/>
                </a:lnTo>
                <a:lnTo>
                  <a:pt x="406400" y="1263650"/>
                </a:lnTo>
                <a:lnTo>
                  <a:pt x="9963150" y="1263650"/>
                </a:lnTo>
              </a:path>
            </a:pathLst>
          </a:custGeom>
          <a:ln w="19050" cap="sq">
            <a:solidFill>
              <a:srgbClr val="D1D4D9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="" xmlns:a16="http://schemas.microsoft.com/office/drawing/2014/main" id="{E8BD18E9-98D9-F418-3D54-C34348C387DA}"/>
              </a:ext>
            </a:extLst>
          </p:cNvPr>
          <p:cNvGrpSpPr/>
          <p:nvPr/>
        </p:nvGrpSpPr>
        <p:grpSpPr>
          <a:xfrm>
            <a:off x="233338" y="395461"/>
            <a:ext cx="3460353" cy="622497"/>
            <a:chOff x="233338" y="477743"/>
            <a:chExt cx="3460353" cy="622497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49DA7F6E-DC01-9927-B655-12235CD586D2}"/>
                </a:ext>
              </a:extLst>
            </p:cNvPr>
            <p:cNvSpPr txBox="1"/>
            <p:nvPr/>
          </p:nvSpPr>
          <p:spPr>
            <a:xfrm>
              <a:off x="233338" y="477743"/>
              <a:ext cx="577081" cy="615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defPPr>
                <a:defRPr lang="ko-KR"/>
              </a:defPPr>
              <a:lvl1pPr algn="r" defTabSz="914400" latinLnBrk="0">
                <a:lnSpc>
                  <a:spcPct val="110000"/>
                </a:lnSpc>
                <a:defRPr sz="3900" spc="-150">
                  <a:ln>
                    <a:solidFill>
                      <a:srgbClr val="118EA7">
                        <a:alpha val="0"/>
                      </a:srgbClr>
                    </a:solidFill>
                  </a:ln>
                  <a:solidFill>
                    <a:srgbClr val="004F76"/>
                  </a:solidFill>
                  <a:latin typeface="Futura Md BT" panose="020B0602020204020303" pitchFamily="34" charset="0"/>
                  <a:ea typeface="Rix모던고딕 M" panose="02020603020101020101" pitchFamily="18" charset="-127"/>
                </a:defRPr>
              </a:lvl1pPr>
              <a:lvl2pPr defTabSz="914400">
                <a:defRPr sz="1800"/>
              </a:lvl2pPr>
              <a:lvl3pPr defTabSz="914400">
                <a:defRPr sz="1800"/>
              </a:lvl3pPr>
              <a:lvl4pPr defTabSz="914400">
                <a:defRPr sz="1800"/>
              </a:lvl4pPr>
              <a:lvl5pPr defTabSz="914400">
                <a:defRPr sz="1800"/>
              </a:lvl5pPr>
              <a:lvl6pPr>
                <a:defRPr sz="1800"/>
              </a:lvl6pPr>
              <a:lvl7pPr>
                <a:defRPr sz="1800"/>
              </a:lvl7pPr>
              <a:lvl8pPr>
                <a:defRPr sz="1800"/>
              </a:lvl8pPr>
              <a:lvl9pPr>
                <a:defRPr sz="1800"/>
              </a:lvl9pPr>
            </a:lstStyle>
            <a:p>
              <a:pPr algn="l">
                <a:lnSpc>
                  <a:spcPct val="100000"/>
                </a:lnSpc>
              </a:pPr>
              <a:r>
                <a:rPr lang="en-US" altLang="ko-KR" sz="4000" dirty="0">
                  <a:solidFill>
                    <a:srgbClr val="084486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01</a:t>
              </a:r>
              <a:endParaRPr lang="ko-KR" altLang="en-US" sz="4000" dirty="0">
                <a:solidFill>
                  <a:srgbClr val="084486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8DB54CEF-7BD1-20D8-0EDD-4FBE79755CA8}"/>
                </a:ext>
              </a:extLst>
            </p:cNvPr>
            <p:cNvSpPr txBox="1"/>
            <p:nvPr/>
          </p:nvSpPr>
          <p:spPr>
            <a:xfrm>
              <a:off x="1378955" y="792463"/>
              <a:ext cx="2314736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defPPr>
                <a:defRPr lang="ko-KR"/>
              </a:defPPr>
              <a:lvl1pPr algn="ctr">
                <a:defRPr sz="1600" spc="-5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defRPr>
              </a:lvl1pPr>
            </a:lstStyle>
            <a:p>
              <a:pPr algn="l"/>
              <a:r>
                <a:rPr lang="ko-KR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농업기계 신고제도 요약</a:t>
              </a:r>
              <a:endParaRPr lang="ko-KR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88A123C1-8A3A-F73F-7E19-A5F984E98141}"/>
                </a:ext>
              </a:extLst>
            </p:cNvPr>
            <p:cNvSpPr txBox="1"/>
            <p:nvPr/>
          </p:nvSpPr>
          <p:spPr>
            <a:xfrm>
              <a:off x="1418487" y="549751"/>
              <a:ext cx="1029128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ko-KR" altLang="en-US" sz="1100" kern="0" dirty="0">
                  <a:ln>
                    <a:solidFill>
                      <a:srgbClr val="006AD9">
                        <a:shade val="50000"/>
                        <a:alpha val="0"/>
                      </a:srgb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농업기계화 촉진법</a:t>
              </a:r>
            </a:p>
          </p:txBody>
        </p:sp>
      </p:grpSp>
      <p:sp>
        <p:nvSpPr>
          <p:cNvPr id="37" name="직사각형 36">
            <a:extLst>
              <a:ext uri="{FF2B5EF4-FFF2-40B4-BE49-F238E27FC236}">
                <a16:creationId xmlns="" xmlns:a16="http://schemas.microsoft.com/office/drawing/2014/main" id="{A2F9EC1E-43EE-E822-EC0B-256CE72A8DE8}"/>
              </a:ext>
            </a:extLst>
          </p:cNvPr>
          <p:cNvSpPr/>
          <p:nvPr/>
        </p:nvSpPr>
        <p:spPr>
          <a:xfrm>
            <a:off x="638138" y="1835621"/>
            <a:ext cx="9603584" cy="5256584"/>
          </a:xfrm>
          <a:prstGeom prst="rect">
            <a:avLst/>
          </a:prstGeom>
          <a:pattFill prst="ltHorz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ko-KR" altLang="en-US" sz="1600" dirty="0"/>
          </a:p>
        </p:txBody>
      </p:sp>
      <p:grpSp>
        <p:nvGrpSpPr>
          <p:cNvPr id="38" name="그룹 37"/>
          <p:cNvGrpSpPr/>
          <p:nvPr/>
        </p:nvGrpSpPr>
        <p:grpSpPr>
          <a:xfrm>
            <a:off x="647941" y="1547589"/>
            <a:ext cx="4769973" cy="362649"/>
            <a:chOff x="638866" y="2681787"/>
            <a:chExt cx="2063580" cy="362649"/>
          </a:xfrm>
        </p:grpSpPr>
        <p:sp>
          <p:nvSpPr>
            <p:cNvPr id="39" name="직사각형 38"/>
            <p:cNvSpPr/>
            <p:nvPr/>
          </p:nvSpPr>
          <p:spPr>
            <a:xfrm>
              <a:off x="638866" y="2684400"/>
              <a:ext cx="2047583" cy="3600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t"/>
            <a:lstStyle/>
            <a:p>
              <a:r>
                <a:rPr lang="ko-KR" altLang="en-US" sz="1800" dirty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농업기계신고관리 통계 현황</a:t>
              </a:r>
              <a:r>
                <a:rPr lang="en-US" altLang="ko-KR" sz="1800" dirty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(2023</a:t>
              </a:r>
              <a:r>
                <a:rPr lang="ko-KR" altLang="en-US" sz="1800" dirty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년 기준</a:t>
              </a:r>
              <a:r>
                <a:rPr lang="en-US" altLang="ko-KR" sz="1800" dirty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)</a:t>
              </a:r>
              <a:endParaRPr lang="ko-KR" altLang="en-US" sz="18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pic>
          <p:nvPicPr>
            <p:cNvPr id="40" name="Picture 1" descr="\\Mk-newpc\옥빈 맥 공유\디자인앤피티\발표용psd\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96" t="12292" r="2800" b="80139"/>
            <a:stretch>
              <a:fillRect/>
            </a:stretch>
          </p:blipFill>
          <p:spPr bwMode="auto">
            <a:xfrm flipH="1">
              <a:off x="1977498" y="2681787"/>
              <a:ext cx="724948" cy="327393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</p:spPr>
        </p:pic>
      </p:grpSp>
      <p:sp>
        <p:nvSpPr>
          <p:cNvPr id="41" name="직사각형 40">
            <a:extLst>
              <a:ext uri="{FF2B5EF4-FFF2-40B4-BE49-F238E27FC236}">
                <a16:creationId xmlns="" xmlns:a16="http://schemas.microsoft.com/office/drawing/2014/main" id="{31511FA0-31CE-4147-906A-5B868EA28C3A}"/>
              </a:ext>
            </a:extLst>
          </p:cNvPr>
          <p:cNvSpPr/>
          <p:nvPr/>
        </p:nvSpPr>
        <p:spPr>
          <a:xfrm>
            <a:off x="810419" y="1907629"/>
            <a:ext cx="129512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800" dirty="0" smtClean="0">
                <a:latin typeface="KoPub돋움체 Medium" panose="020B0600000101010101" charset="-127"/>
                <a:ea typeface="KoPub돋움체 Medium" panose="020B0600000101010101" charset="-127"/>
              </a:rPr>
              <a:t>□ 신고현황</a:t>
            </a:r>
            <a:endParaRPr lang="en-US" altLang="ko-KR" sz="1800" dirty="0" smtClean="0">
              <a:latin typeface="KoPub돋움체 Medium" panose="020B0600000101010101" charset="-127"/>
              <a:ea typeface="KoPub돋움체 Medium" panose="020B0600000101010101" charset="-127"/>
            </a:endParaRPr>
          </a:p>
        </p:txBody>
      </p:sp>
      <p:graphicFrame>
        <p:nvGraphicFramePr>
          <p:cNvPr id="42" name="표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5146618"/>
              </p:ext>
            </p:extLst>
          </p:nvPr>
        </p:nvGraphicFramePr>
        <p:xfrm>
          <a:off x="881410" y="2347958"/>
          <a:ext cx="9217028" cy="1428071"/>
        </p:xfrm>
        <a:graphic>
          <a:graphicData uri="http://schemas.openxmlformats.org/drawingml/2006/table">
            <a:tbl>
              <a:tblPr/>
              <a:tblGrid>
                <a:gridCol w="711823"/>
                <a:gridCol w="707033"/>
                <a:gridCol w="707033"/>
                <a:gridCol w="707033"/>
                <a:gridCol w="707033"/>
                <a:gridCol w="707033"/>
                <a:gridCol w="707033"/>
                <a:gridCol w="707033"/>
                <a:gridCol w="707033"/>
                <a:gridCol w="707033"/>
                <a:gridCol w="707033"/>
                <a:gridCol w="707033"/>
                <a:gridCol w="727842"/>
              </a:tblGrid>
              <a:tr h="207743"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10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합계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2666" marR="62666" marT="17325" marB="1732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 gridSpan="8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신품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2666" marR="62666" marT="17325" marB="1732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 grid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중고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2666" marR="62666" marT="17325" marB="1732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5E5E5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3849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제조</a:t>
                      </a: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·</a:t>
                      </a: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수입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2666" marR="62666" marT="17325" marB="1732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5E5E5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위탁판매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2666" marR="62666" marT="17325" marB="1732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5E5E5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9723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3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소계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2666" marR="62666" marT="17325" marB="1732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23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트랙터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2666" marR="62666" marT="17325" marB="1732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23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콤바인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2666" marR="62666" marT="17325" marB="1732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23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이앙기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2666" marR="62666" marT="17325" marB="1732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2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소계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2666" marR="62666" marT="17325" marB="1732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23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트랙터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2666" marR="62666" marT="17325" marB="1732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23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콤바인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2666" marR="62666" marT="17325" marB="1732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23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이앙기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2666" marR="62666" marT="17325" marB="1732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2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소계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2666" marR="62666" marT="17325" marB="1732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23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트랙터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2666" marR="62666" marT="17325" marB="1732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23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콤바인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2666" marR="62666" marT="17325" marB="1732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23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이앙기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62666" marR="62666" marT="17325" marB="17325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</a:tr>
              <a:tr h="299993">
                <a:tc>
                  <a:txBody>
                    <a:bodyPr/>
                    <a:lstStyle/>
                    <a:p>
                      <a:pPr marL="16510" marR="16510" indent="0" algn="ctr" fontAlgn="base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8,929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24084" marR="24084" marT="24084" marB="24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6510" marR="16510" indent="0" algn="ctr" fontAlgn="base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5,081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24084" marR="24084" marT="24084" marB="24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6510" marR="16510" indent="0" algn="ctr" fontAlgn="base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3,352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24084" marR="24084" marT="24084" marB="24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6510" marR="16510" indent="0" algn="ctr" fontAlgn="base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1,419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24084" marR="24084" marT="24084" marB="24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6510" marR="16510" indent="0" algn="ctr" fontAlgn="base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310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24084" marR="24084" marT="24084" marB="24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6510" marR="16510" indent="0" algn="ctr" fontAlgn="base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3,751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24084" marR="24084" marT="24084" marB="24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6510" marR="16510" indent="0" algn="ctr" fontAlgn="base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2,224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24084" marR="24084" marT="24084" marB="24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6510" marR="16510" indent="0" algn="ctr" fontAlgn="base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1,204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24084" marR="24084" marT="24084" marB="24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6510" marR="16510" indent="0" algn="ctr" fontAlgn="base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323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24084" marR="24084" marT="24084" marB="24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6510" marR="16510" indent="0" algn="ctr" fontAlgn="base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97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24084" marR="24084" marT="24084" marB="24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6510" marR="16510" indent="0" algn="ctr" fontAlgn="base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61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24084" marR="24084" marT="24084" marB="24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6510" marR="16510" indent="0" algn="ctr" fontAlgn="base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30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24084" marR="24084" marT="24084" marB="24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6510" marR="16510" indent="0" algn="ctr" fontAlgn="base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24084" marR="24084" marT="24084" marB="2408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3" name="표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3754399"/>
              </p:ext>
            </p:extLst>
          </p:nvPr>
        </p:nvGraphicFramePr>
        <p:xfrm>
          <a:off x="881410" y="4217960"/>
          <a:ext cx="9217023" cy="1218061"/>
        </p:xfrm>
        <a:graphic>
          <a:graphicData uri="http://schemas.openxmlformats.org/drawingml/2006/table">
            <a:tbl>
              <a:tblPr/>
              <a:tblGrid>
                <a:gridCol w="1780163"/>
                <a:gridCol w="1487372"/>
                <a:gridCol w="1487372"/>
                <a:gridCol w="1487372"/>
                <a:gridCol w="1487372"/>
                <a:gridCol w="1487372"/>
              </a:tblGrid>
              <a:tr h="271559">
                <a:tc gridSpan="6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승인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2895" marR="62895" marT="17389" marB="173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4913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소계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17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*중복제외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2895" marR="62895" marT="17389" marB="173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제조</a:t>
                      </a: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·</a:t>
                      </a: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수입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2895" marR="62895" marT="17389" marB="173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농협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2895" marR="62895" marT="17389" marB="173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판매위탁업체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2895" marR="62895" marT="17389" marB="173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해체재활용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2895" marR="62895" marT="17389" marB="173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중고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2895" marR="62895" marT="17389" marB="173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</a:tr>
              <a:tr h="205334">
                <a:tc>
                  <a:txBody>
                    <a:bodyPr/>
                    <a:lstStyle/>
                    <a:p>
                      <a:pPr marL="16510" marR="16510" indent="0" algn="ctr" fontAlgn="base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1,565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2895" marR="62895" marT="17389" marB="173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510" marR="16510" indent="0" algn="ctr" fontAlgn="base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65</a:t>
                      </a:r>
                    </a:p>
                  </a:txBody>
                  <a:tcPr marL="62895" marR="62895" marT="17389" marB="173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510" marR="16510" indent="0" algn="ctr" fontAlgn="base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819</a:t>
                      </a:r>
                    </a:p>
                  </a:txBody>
                  <a:tcPr marL="62895" marR="62895" marT="17389" marB="173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510" marR="16510" indent="0" algn="ctr" fontAlgn="base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739</a:t>
                      </a:r>
                    </a:p>
                  </a:txBody>
                  <a:tcPr marL="62895" marR="62895" marT="17389" marB="173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510" marR="16510" indent="0" algn="ctr" fontAlgn="base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</a:t>
                      </a:r>
                    </a:p>
                  </a:txBody>
                  <a:tcPr marL="62895" marR="62895" marT="17389" marB="173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510" marR="16510" indent="0" algn="ctr" fontAlgn="base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22</a:t>
                      </a:r>
                    </a:p>
                  </a:txBody>
                  <a:tcPr marL="62895" marR="62895" marT="17389" marB="173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5" name="직사각형 44">
            <a:extLst>
              <a:ext uri="{FF2B5EF4-FFF2-40B4-BE49-F238E27FC236}">
                <a16:creationId xmlns="" xmlns:a16="http://schemas.microsoft.com/office/drawing/2014/main" id="{31511FA0-31CE-4147-906A-5B868EA28C3A}"/>
              </a:ext>
            </a:extLst>
          </p:cNvPr>
          <p:cNvSpPr/>
          <p:nvPr/>
        </p:nvSpPr>
        <p:spPr>
          <a:xfrm>
            <a:off x="834992" y="3785912"/>
            <a:ext cx="1990634" cy="466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800" dirty="0" smtClean="0">
                <a:latin typeface="KoPub돋움체 Medium" panose="020B0600000101010101" charset="-127"/>
                <a:ea typeface="KoPub돋움체 Medium" panose="020B0600000101010101" charset="-127"/>
              </a:rPr>
              <a:t>□ 사용자 등록현황</a:t>
            </a:r>
            <a:endParaRPr lang="en-US" altLang="ko-KR" sz="1800" dirty="0" smtClean="0">
              <a:latin typeface="KoPub돋움체 Medium" panose="020B0600000101010101" charset="-127"/>
              <a:ea typeface="KoPub돋움체 Medium" panose="020B0600000101010101" charset="-127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="" xmlns:a16="http://schemas.microsoft.com/office/drawing/2014/main" id="{31511FA0-31CE-4147-906A-5B868EA28C3A}"/>
              </a:ext>
            </a:extLst>
          </p:cNvPr>
          <p:cNvSpPr/>
          <p:nvPr/>
        </p:nvSpPr>
        <p:spPr>
          <a:xfrm>
            <a:off x="809402" y="5607738"/>
            <a:ext cx="252027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800" dirty="0" smtClean="0">
                <a:latin typeface="KoPub돋움체 Medium" panose="020B0600000101010101" charset="-127"/>
                <a:ea typeface="KoPub돋움체 Medium" panose="020B0600000101010101" charset="-127"/>
              </a:rPr>
              <a:t>□ 신고이력조회 현황</a:t>
            </a:r>
            <a:endParaRPr lang="en-US" altLang="ko-KR" sz="1800" dirty="0" smtClean="0">
              <a:latin typeface="KoPub돋움체 Medium" panose="020B0600000101010101" charset="-127"/>
              <a:ea typeface="KoPub돋움체 Medium" panose="020B0600000101010101" charset="-127"/>
            </a:endParaRPr>
          </a:p>
        </p:txBody>
      </p:sp>
      <p:graphicFrame>
        <p:nvGraphicFramePr>
          <p:cNvPr id="47" name="표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093885"/>
              </p:ext>
            </p:extLst>
          </p:nvPr>
        </p:nvGraphicFramePr>
        <p:xfrm>
          <a:off x="908923" y="6036578"/>
          <a:ext cx="9221787" cy="1004701"/>
        </p:xfrm>
        <a:graphic>
          <a:graphicData uri="http://schemas.openxmlformats.org/drawingml/2006/table">
            <a:tbl>
              <a:tblPr/>
              <a:tblGrid>
                <a:gridCol w="2674730"/>
                <a:gridCol w="2234806"/>
                <a:gridCol w="2234806"/>
                <a:gridCol w="2077445"/>
              </a:tblGrid>
              <a:tr h="261403">
                <a:tc grid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신고이력조회 건수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2895" marR="62895" marT="17389" marB="173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1982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소계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2895" marR="62895" marT="17389" marB="173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트랙터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2895" marR="62895" marT="17389" marB="173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콤바인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2895" marR="62895" marT="17389" marB="173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이앙기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2895" marR="62895" marT="17389" marB="173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</a:tr>
              <a:tr h="205334">
                <a:tc>
                  <a:txBody>
                    <a:bodyPr/>
                    <a:lstStyle/>
                    <a:p>
                      <a:pPr marL="16510" marR="16510" indent="0" algn="ctr" fontAlgn="base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840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2895" marR="62895" marT="17389" marB="173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510" marR="16510" indent="0" algn="ctr" fontAlgn="base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583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2895" marR="62895" marT="17389" marB="173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510" marR="16510" indent="0" algn="ctr" fontAlgn="base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185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2895" marR="62895" marT="17389" marB="173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510" marR="16510" indent="0" algn="ctr" fontAlgn="base" latinLnBrk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0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72</a:t>
                      </a:r>
                      <a:endParaRPr lang="en-US" sz="1400" b="1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2895" marR="62895" marT="17389" marB="17389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204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 124">
            <a:extLst>
              <a:ext uri="{FF2B5EF4-FFF2-40B4-BE49-F238E27FC236}">
                <a16:creationId xmlns="" xmlns:a16="http://schemas.microsoft.com/office/drawing/2014/main" id="{5C1D869B-DFD0-CE34-7433-BFE309323963}"/>
              </a:ext>
            </a:extLst>
          </p:cNvPr>
          <p:cNvSpPr/>
          <p:nvPr/>
        </p:nvSpPr>
        <p:spPr>
          <a:xfrm>
            <a:off x="730250" y="-6350"/>
            <a:ext cx="9963150" cy="1263650"/>
          </a:xfrm>
          <a:custGeom>
            <a:avLst/>
            <a:gdLst>
              <a:gd name="connsiteX0" fmla="*/ 0 w 9963150"/>
              <a:gd name="connsiteY0" fmla="*/ 0 h 1263650"/>
              <a:gd name="connsiteX1" fmla="*/ 406400 w 9963150"/>
              <a:gd name="connsiteY1" fmla="*/ 406400 h 1263650"/>
              <a:gd name="connsiteX2" fmla="*/ 406400 w 9963150"/>
              <a:gd name="connsiteY2" fmla="*/ 1263650 h 1263650"/>
              <a:gd name="connsiteX3" fmla="*/ 9963150 w 9963150"/>
              <a:gd name="connsiteY3" fmla="*/ 1263650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3150" h="1263650">
                <a:moveTo>
                  <a:pt x="0" y="0"/>
                </a:moveTo>
                <a:lnTo>
                  <a:pt x="406400" y="406400"/>
                </a:lnTo>
                <a:lnTo>
                  <a:pt x="406400" y="1263650"/>
                </a:lnTo>
                <a:lnTo>
                  <a:pt x="9963150" y="1263650"/>
                </a:lnTo>
              </a:path>
            </a:pathLst>
          </a:custGeom>
          <a:ln w="19050" cap="sq">
            <a:solidFill>
              <a:srgbClr val="D1D4D9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="" xmlns:a16="http://schemas.microsoft.com/office/drawing/2014/main" id="{E8BD18E9-98D9-F418-3D54-C34348C387DA}"/>
              </a:ext>
            </a:extLst>
          </p:cNvPr>
          <p:cNvGrpSpPr/>
          <p:nvPr/>
        </p:nvGrpSpPr>
        <p:grpSpPr>
          <a:xfrm>
            <a:off x="233338" y="395461"/>
            <a:ext cx="3074030" cy="622497"/>
            <a:chOff x="233338" y="477743"/>
            <a:chExt cx="3074030" cy="622497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49DA7F6E-DC01-9927-B655-12235CD586D2}"/>
                </a:ext>
              </a:extLst>
            </p:cNvPr>
            <p:cNvSpPr txBox="1"/>
            <p:nvPr/>
          </p:nvSpPr>
          <p:spPr>
            <a:xfrm>
              <a:off x="233338" y="477743"/>
              <a:ext cx="403957" cy="615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defPPr>
                <a:defRPr lang="ko-KR"/>
              </a:defPPr>
              <a:lvl1pPr algn="r" defTabSz="914400" latinLnBrk="0">
                <a:lnSpc>
                  <a:spcPct val="110000"/>
                </a:lnSpc>
                <a:defRPr sz="3900" spc="-150">
                  <a:ln>
                    <a:solidFill>
                      <a:srgbClr val="118EA7">
                        <a:alpha val="0"/>
                      </a:srgbClr>
                    </a:solidFill>
                  </a:ln>
                  <a:solidFill>
                    <a:srgbClr val="004F76"/>
                  </a:solidFill>
                  <a:latin typeface="Futura Md BT" panose="020B0602020204020303" pitchFamily="34" charset="0"/>
                  <a:ea typeface="Rix모던고딕 M" panose="02020603020101020101" pitchFamily="18" charset="-127"/>
                </a:defRPr>
              </a:lvl1pPr>
              <a:lvl2pPr defTabSz="914400">
                <a:defRPr sz="1800"/>
              </a:lvl2pPr>
              <a:lvl3pPr defTabSz="914400">
                <a:defRPr sz="1800"/>
              </a:lvl3pPr>
              <a:lvl4pPr defTabSz="914400">
                <a:defRPr sz="1800"/>
              </a:lvl4pPr>
              <a:lvl5pPr defTabSz="914400">
                <a:defRPr sz="1800"/>
              </a:lvl5pPr>
              <a:lvl6pPr>
                <a:defRPr sz="1800"/>
              </a:lvl6pPr>
              <a:lvl7pPr>
                <a:defRPr sz="1800"/>
              </a:lvl7pPr>
              <a:lvl8pPr>
                <a:defRPr sz="1800"/>
              </a:lvl8pPr>
              <a:lvl9pPr>
                <a:defRPr sz="1800"/>
              </a:lvl9pPr>
            </a:lstStyle>
            <a:p>
              <a:pPr algn="l">
                <a:lnSpc>
                  <a:spcPct val="100000"/>
                </a:lnSpc>
              </a:pPr>
              <a:r>
                <a:rPr lang="en-US" altLang="ko-KR" sz="4000" dirty="0" smtClean="0">
                  <a:solidFill>
                    <a:srgbClr val="084486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02</a:t>
              </a:r>
              <a:endParaRPr lang="ko-KR" altLang="en-US" sz="4000" dirty="0">
                <a:solidFill>
                  <a:srgbClr val="084486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8DB54CEF-7BD1-20D8-0EDD-4FBE79755CA8}"/>
                </a:ext>
              </a:extLst>
            </p:cNvPr>
            <p:cNvSpPr txBox="1"/>
            <p:nvPr/>
          </p:nvSpPr>
          <p:spPr>
            <a:xfrm>
              <a:off x="1378955" y="792463"/>
              <a:ext cx="1928413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defPPr>
                <a:defRPr lang="ko-KR"/>
              </a:defPPr>
              <a:lvl1pPr algn="ctr">
                <a:defRPr sz="1600" spc="-5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defRPr>
              </a:lvl1pPr>
            </a:lstStyle>
            <a:p>
              <a:pPr algn="l"/>
              <a:r>
                <a:rPr lang="ko-KR" alt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농업기계신고관리시스템 설명</a:t>
              </a:r>
              <a:endParaRPr lang="ko-KR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88A123C1-8A3A-F73F-7E19-A5F984E98141}"/>
                </a:ext>
              </a:extLst>
            </p:cNvPr>
            <p:cNvSpPr txBox="1"/>
            <p:nvPr/>
          </p:nvSpPr>
          <p:spPr>
            <a:xfrm>
              <a:off x="1418487" y="549751"/>
              <a:ext cx="1029128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ko-KR" altLang="en-US" sz="1100" kern="0" dirty="0">
                  <a:ln>
                    <a:solidFill>
                      <a:srgbClr val="006AD9">
                        <a:shade val="50000"/>
                        <a:alpha val="0"/>
                      </a:srgb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농업기계화 촉진법</a:t>
              </a:r>
            </a:p>
          </p:txBody>
        </p:sp>
      </p:grpSp>
      <p:grpSp>
        <p:nvGrpSpPr>
          <p:cNvPr id="43" name="그룹 42">
            <a:extLst>
              <a:ext uri="{FF2B5EF4-FFF2-40B4-BE49-F238E27FC236}">
                <a16:creationId xmlns="" xmlns:a16="http://schemas.microsoft.com/office/drawing/2014/main" id="{B6660F69-BA84-4B1B-BB8A-348A89CA10A3}"/>
              </a:ext>
            </a:extLst>
          </p:cNvPr>
          <p:cNvGrpSpPr/>
          <p:nvPr/>
        </p:nvGrpSpPr>
        <p:grpSpPr>
          <a:xfrm>
            <a:off x="521370" y="1697989"/>
            <a:ext cx="9453197" cy="361233"/>
            <a:chOff x="647941" y="1340530"/>
            <a:chExt cx="2072435" cy="361233"/>
          </a:xfrm>
        </p:grpSpPr>
        <p:sp>
          <p:nvSpPr>
            <p:cNvPr id="44" name="직사각형 43">
              <a:extLst>
                <a:ext uri="{FF2B5EF4-FFF2-40B4-BE49-F238E27FC236}">
                  <a16:creationId xmlns="" xmlns:a16="http://schemas.microsoft.com/office/drawing/2014/main" id="{96509C7A-7C65-4154-8489-97ADC82E1253}"/>
                </a:ext>
              </a:extLst>
            </p:cNvPr>
            <p:cNvSpPr/>
            <p:nvPr/>
          </p:nvSpPr>
          <p:spPr>
            <a:xfrm>
              <a:off x="647941" y="1341727"/>
              <a:ext cx="2047583" cy="3600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t"/>
            <a:lstStyle/>
            <a:p>
              <a:r>
                <a:rPr lang="ko-KR" altLang="en-US" sz="1800" dirty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 </a:t>
              </a:r>
              <a:r>
                <a:rPr lang="en-US" altLang="ko-KR" sz="1800" dirty="0" smtClean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1. </a:t>
              </a:r>
              <a:r>
                <a:rPr lang="ko-KR" altLang="en-US" sz="1800" dirty="0" smtClean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농업기계신고관리시스템 접근방법</a:t>
              </a:r>
              <a:r>
                <a:rPr lang="en-US" altLang="ko-KR" sz="1800" dirty="0" smtClean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(1/3)</a:t>
              </a:r>
              <a:endParaRPr lang="ko-KR" altLang="en-US" sz="18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pic>
          <p:nvPicPr>
            <p:cNvPr id="45" name="Picture 1" descr="\\Mk-newpc\옥빈 맥 공유\디자인앤피티\발표용psd\1.png">
              <a:extLst>
                <a:ext uri="{FF2B5EF4-FFF2-40B4-BE49-F238E27FC236}">
                  <a16:creationId xmlns="" xmlns:a16="http://schemas.microsoft.com/office/drawing/2014/main" id="{408C125A-CB61-48F6-B033-59C63C0E0A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96" t="12292" r="2800" b="80139"/>
            <a:stretch>
              <a:fillRect/>
            </a:stretch>
          </p:blipFill>
          <p:spPr bwMode="auto">
            <a:xfrm flipH="1">
              <a:off x="2143757" y="1340530"/>
              <a:ext cx="576619" cy="327393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</p:spPr>
        </p:pic>
      </p:grpSp>
      <p:sp>
        <p:nvSpPr>
          <p:cNvPr id="49" name="직사각형 48">
            <a:extLst>
              <a:ext uri="{FF2B5EF4-FFF2-40B4-BE49-F238E27FC236}">
                <a16:creationId xmlns="" xmlns:a16="http://schemas.microsoft.com/office/drawing/2014/main" id="{31511FA0-31CE-4147-906A-5B868EA28C3A}"/>
              </a:ext>
            </a:extLst>
          </p:cNvPr>
          <p:cNvSpPr/>
          <p:nvPr/>
        </p:nvSpPr>
        <p:spPr>
          <a:xfrm>
            <a:off x="521370" y="2267669"/>
            <a:ext cx="956932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en-US" altLang="ko-KR" sz="1600" dirty="0" smtClean="0">
              <a:latin typeface="KoPub돋움체 Medium" panose="020B0600000101010101" charset="-127"/>
              <a:ea typeface="KoPub돋움체 Medium" panose="020B0600000101010101" charset="-127"/>
            </a:endParaRPr>
          </a:p>
          <a:p>
            <a:pPr fontAlgn="base">
              <a:lnSpc>
                <a:spcPct val="200000"/>
              </a:lnSpc>
            </a:pPr>
            <a:endParaRPr lang="en-US" altLang="ko-KR" sz="1600" dirty="0" smtClean="0">
              <a:latin typeface="KoPub돋움체 Medium" panose="020B0600000101010101" charset="-127"/>
              <a:ea typeface="KoPub돋움체 Medium" panose="020B0600000101010101" charset="-127"/>
            </a:endParaRPr>
          </a:p>
          <a:p>
            <a:pPr fontAlgn="base">
              <a:lnSpc>
                <a:spcPct val="200000"/>
              </a:lnSpc>
            </a:pPr>
            <a:endParaRPr lang="en-US" altLang="ko-KR" sz="1600" dirty="0">
              <a:latin typeface="KoPub돋움체 Medium" panose="020B0600000101010101" charset="-127"/>
              <a:ea typeface="KoPub돋움체 Medium" panose="020B0600000101010101" charset="-127"/>
            </a:endParaRPr>
          </a:p>
          <a:p>
            <a:pPr fontAlgn="base">
              <a:lnSpc>
                <a:spcPct val="200000"/>
              </a:lnSpc>
            </a:pPr>
            <a:endParaRPr lang="en-US" altLang="ko-KR" sz="1600" dirty="0" smtClean="0">
              <a:latin typeface="KoPub돋움체 Medium" panose="020B0600000101010101" charset="-127"/>
              <a:ea typeface="KoPub돋움체 Medium" panose="020B0600000101010101" charset="-127"/>
            </a:endParaRPr>
          </a:p>
          <a:p>
            <a:pPr fontAlgn="base">
              <a:lnSpc>
                <a:spcPct val="200000"/>
              </a:lnSpc>
            </a:pPr>
            <a:endParaRPr lang="en-US" altLang="ko-KR" sz="1600" dirty="0">
              <a:latin typeface="KoPub돋움체 Medium" panose="020B0600000101010101" charset="-127"/>
              <a:ea typeface="KoPub돋움체 Medium" panose="020B0600000101010101" charset="-127"/>
            </a:endParaRPr>
          </a:p>
          <a:p>
            <a:pPr fontAlgn="base">
              <a:lnSpc>
                <a:spcPct val="200000"/>
              </a:lnSpc>
            </a:pPr>
            <a:endParaRPr lang="en-US" altLang="ko-KR" sz="1600" dirty="0" smtClean="0">
              <a:latin typeface="KoPub돋움체 Medium" panose="020B0600000101010101" charset="-127"/>
              <a:ea typeface="KoPub돋움체 Medium" panose="020B0600000101010101" charset="-127"/>
            </a:endParaRPr>
          </a:p>
          <a:p>
            <a:pPr fontAlgn="base">
              <a:lnSpc>
                <a:spcPct val="200000"/>
              </a:lnSpc>
            </a:pPr>
            <a:endParaRPr lang="en-US" altLang="ko-KR" sz="1600" dirty="0">
              <a:latin typeface="KoPub돋움체 Medium" panose="020B0600000101010101" charset="-127"/>
              <a:ea typeface="KoPub돋움체 Medium" panose="020B0600000101010101" charset="-127"/>
            </a:endParaRPr>
          </a:p>
          <a:p>
            <a:pPr fontAlgn="base">
              <a:lnSpc>
                <a:spcPct val="200000"/>
              </a:lnSpc>
            </a:pPr>
            <a:endParaRPr lang="en-US" altLang="ko-KR" sz="1600" dirty="0" smtClean="0">
              <a:latin typeface="KoPub돋움체 Medium" panose="020B0600000101010101" charset="-127"/>
              <a:ea typeface="KoPub돋움체 Medium" panose="020B0600000101010101" charset="-127"/>
            </a:endParaRPr>
          </a:p>
          <a:p>
            <a:pPr marL="285750" indent="-285750" fontAlgn="base">
              <a:lnSpc>
                <a:spcPct val="150000"/>
              </a:lnSpc>
              <a:buFontTx/>
              <a:buChar char="-"/>
            </a:pPr>
            <a:endParaRPr lang="ko-KR" altLang="en-US" sz="1600" dirty="0">
              <a:latin typeface="KoPub돋움체 Medium" panose="020B0600000101010101" charset="-127"/>
              <a:ea typeface="KoPub돋움체 Medium" panose="020B0600000101010101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610999" y="2268216"/>
            <a:ext cx="6840760" cy="507831"/>
            <a:chOff x="2291445" y="2349244"/>
            <a:chExt cx="6840760" cy="507831"/>
          </a:xfrm>
        </p:grpSpPr>
        <p:sp>
          <p:nvSpPr>
            <p:cNvPr id="4" name="직사각형 3"/>
            <p:cNvSpPr/>
            <p:nvPr/>
          </p:nvSpPr>
          <p:spPr>
            <a:xfrm>
              <a:off x="3928422" y="2436061"/>
              <a:ext cx="1273468" cy="36004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t"/>
            <a:lstStyle/>
            <a:p>
              <a:pPr algn="ctr"/>
              <a:r>
                <a:rPr lang="ko-KR" altLang="en-US" sz="1400" dirty="0" smtClean="0">
                  <a:solidFill>
                    <a:schemeClr val="tx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</a:t>
              </a:r>
              <a:r>
                <a:rPr lang="ko-KR" altLang="en-US" sz="1400" dirty="0" err="1" smtClean="0">
                  <a:solidFill>
                    <a:schemeClr val="tx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애그릭스</a:t>
              </a:r>
              <a:endParaRPr lang="ko-KR" altLang="en-US" sz="140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="" xmlns:a16="http://schemas.microsoft.com/office/drawing/2014/main" id="{31511FA0-31CE-4147-906A-5B868EA28C3A}"/>
                </a:ext>
              </a:extLst>
            </p:cNvPr>
            <p:cNvSpPr/>
            <p:nvPr/>
          </p:nvSpPr>
          <p:spPr>
            <a:xfrm>
              <a:off x="2291445" y="2349244"/>
              <a:ext cx="6840760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50000"/>
                </a:lnSpc>
              </a:pPr>
              <a:r>
                <a:rPr lang="en-US" altLang="ko-KR" sz="1800" dirty="0" smtClean="0">
                  <a:latin typeface="KoPub돋움체 Medium" panose="020B0600000101010101" charset="-127"/>
                  <a:ea typeface="KoPub돋움체 Medium" panose="020B0600000101010101" charset="-127"/>
                </a:rPr>
                <a:t>1. </a:t>
              </a:r>
              <a:r>
                <a:rPr lang="ko-KR" altLang="en-US" sz="1800" dirty="0" smtClean="0">
                  <a:latin typeface="KoPub돋움체 Medium" panose="020B0600000101010101" charset="-127"/>
                  <a:ea typeface="KoPub돋움체 Medium" panose="020B0600000101010101" charset="-127"/>
                </a:rPr>
                <a:t>검색엔진에                              로 검색하여 접속</a:t>
              </a:r>
              <a:endParaRPr lang="en-US" altLang="ko-KR" sz="1800" dirty="0" smtClean="0">
                <a:latin typeface="KoPub돋움체 Medium" panose="020B0600000101010101" charset="-127"/>
                <a:ea typeface="KoPub돋움체 Medium" panose="020B0600000101010101" charset="-127"/>
              </a:endParaRPr>
            </a:p>
          </p:txBody>
        </p:sp>
      </p:grpSp>
      <p:sp>
        <p:nvSpPr>
          <p:cNvPr id="17" name="직사각형 16">
            <a:extLst>
              <a:ext uri="{FF2B5EF4-FFF2-40B4-BE49-F238E27FC236}">
                <a16:creationId xmlns="" xmlns:a16="http://schemas.microsoft.com/office/drawing/2014/main" id="{31511FA0-31CE-4147-906A-5B868EA28C3A}"/>
              </a:ext>
            </a:extLst>
          </p:cNvPr>
          <p:cNvSpPr/>
          <p:nvPr/>
        </p:nvSpPr>
        <p:spPr>
          <a:xfrm>
            <a:off x="578271" y="2865149"/>
            <a:ext cx="956932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en-US" altLang="ko-KR" sz="1600" dirty="0" smtClean="0">
              <a:latin typeface="KoPub돋움체 Medium" panose="020B0600000101010101" charset="-127"/>
              <a:ea typeface="KoPub돋움체 Medium" panose="020B0600000101010101" charset="-127"/>
            </a:endParaRPr>
          </a:p>
          <a:p>
            <a:pPr fontAlgn="base">
              <a:lnSpc>
                <a:spcPct val="200000"/>
              </a:lnSpc>
            </a:pPr>
            <a:endParaRPr lang="en-US" altLang="ko-KR" sz="1600" dirty="0" smtClean="0">
              <a:latin typeface="KoPub돋움체 Medium" panose="020B0600000101010101" charset="-127"/>
              <a:ea typeface="KoPub돋움체 Medium" panose="020B0600000101010101" charset="-127"/>
            </a:endParaRPr>
          </a:p>
          <a:p>
            <a:pPr fontAlgn="base">
              <a:lnSpc>
                <a:spcPct val="200000"/>
              </a:lnSpc>
            </a:pPr>
            <a:endParaRPr lang="en-US" altLang="ko-KR" sz="1600" dirty="0">
              <a:latin typeface="KoPub돋움체 Medium" panose="020B0600000101010101" charset="-127"/>
              <a:ea typeface="KoPub돋움체 Medium" panose="020B0600000101010101" charset="-127"/>
            </a:endParaRPr>
          </a:p>
          <a:p>
            <a:pPr fontAlgn="base">
              <a:lnSpc>
                <a:spcPct val="200000"/>
              </a:lnSpc>
            </a:pPr>
            <a:endParaRPr lang="en-US" altLang="ko-KR" sz="1600" dirty="0" smtClean="0">
              <a:latin typeface="KoPub돋움체 Medium" panose="020B0600000101010101" charset="-127"/>
              <a:ea typeface="KoPub돋움체 Medium" panose="020B0600000101010101" charset="-127"/>
            </a:endParaRPr>
          </a:p>
          <a:p>
            <a:pPr fontAlgn="base">
              <a:lnSpc>
                <a:spcPct val="200000"/>
              </a:lnSpc>
            </a:pPr>
            <a:endParaRPr lang="en-US" altLang="ko-KR" sz="1600" dirty="0">
              <a:latin typeface="KoPub돋움체 Medium" panose="020B0600000101010101" charset="-127"/>
              <a:ea typeface="KoPub돋움체 Medium" panose="020B0600000101010101" charset="-127"/>
            </a:endParaRPr>
          </a:p>
          <a:p>
            <a:pPr fontAlgn="base">
              <a:lnSpc>
                <a:spcPct val="200000"/>
              </a:lnSpc>
            </a:pPr>
            <a:endParaRPr lang="en-US" altLang="ko-KR" sz="1600" dirty="0" smtClean="0">
              <a:latin typeface="KoPub돋움체 Medium" panose="020B0600000101010101" charset="-127"/>
              <a:ea typeface="KoPub돋움체 Medium" panose="020B0600000101010101" charset="-127"/>
            </a:endParaRPr>
          </a:p>
          <a:p>
            <a:pPr fontAlgn="base">
              <a:lnSpc>
                <a:spcPct val="200000"/>
              </a:lnSpc>
            </a:pPr>
            <a:endParaRPr lang="en-US" altLang="ko-KR" sz="1600" dirty="0">
              <a:latin typeface="KoPub돋움체 Medium" panose="020B0600000101010101" charset="-127"/>
              <a:ea typeface="KoPub돋움체 Medium" panose="020B0600000101010101" charset="-127"/>
            </a:endParaRPr>
          </a:p>
          <a:p>
            <a:pPr fontAlgn="base">
              <a:lnSpc>
                <a:spcPct val="200000"/>
              </a:lnSpc>
            </a:pPr>
            <a:endParaRPr lang="en-US" altLang="ko-KR" sz="1600" dirty="0" smtClean="0">
              <a:latin typeface="KoPub돋움체 Medium" panose="020B0600000101010101" charset="-127"/>
              <a:ea typeface="KoPub돋움체 Medium" panose="020B0600000101010101" charset="-127"/>
            </a:endParaRPr>
          </a:p>
          <a:p>
            <a:pPr marL="285750" indent="-285750" fontAlgn="base">
              <a:lnSpc>
                <a:spcPct val="150000"/>
              </a:lnSpc>
              <a:buFontTx/>
              <a:buChar char="-"/>
            </a:pPr>
            <a:endParaRPr lang="ko-KR" altLang="en-US" sz="1600" dirty="0">
              <a:latin typeface="KoPub돋움체 Medium" panose="020B0600000101010101" charset="-127"/>
              <a:ea typeface="KoPub돋움체 Medium" panose="020B0600000101010101" charset="-127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="" xmlns:a16="http://schemas.microsoft.com/office/drawing/2014/main" id="{31511FA0-31CE-4147-906A-5B868EA28C3A}"/>
              </a:ext>
            </a:extLst>
          </p:cNvPr>
          <p:cNvSpPr/>
          <p:nvPr/>
        </p:nvSpPr>
        <p:spPr>
          <a:xfrm>
            <a:off x="635171" y="2862864"/>
            <a:ext cx="857964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ko-KR" sz="1800" dirty="0" smtClean="0">
                <a:latin typeface="KoPub돋움체 Medium" panose="020B0600000101010101" charset="-127"/>
                <a:ea typeface="KoPub돋움체 Medium" panose="020B0600000101010101" charset="-127"/>
              </a:rPr>
              <a:t>2. “</a:t>
            </a:r>
            <a:r>
              <a:rPr lang="ko-KR" altLang="en-US" sz="1800" dirty="0" smtClean="0">
                <a:latin typeface="KoPub돋움체 Medium" panose="020B0600000101010101" charset="-127"/>
                <a:ea typeface="KoPub돋움체 Medium" panose="020B0600000101010101" charset="-127"/>
              </a:rPr>
              <a:t>농림사업 업무처리창구</a:t>
            </a:r>
            <a:r>
              <a:rPr lang="en-US" altLang="ko-KR" sz="1800" dirty="0" smtClean="0">
                <a:latin typeface="KoPub돋움체 Medium" panose="020B0600000101010101" charset="-127"/>
                <a:ea typeface="KoPub돋움체 Medium" panose="020B0600000101010101" charset="-127"/>
              </a:rPr>
              <a:t>”(</a:t>
            </a:r>
            <a:r>
              <a:rPr lang="ko-KR" altLang="en-US" sz="1800" dirty="0" smtClean="0">
                <a:latin typeface="KoPub돋움체 Medium" panose="020B0600000101010101" charset="-127"/>
                <a:ea typeface="KoPub돋움체 Medium" panose="020B0600000101010101" charset="-127"/>
              </a:rPr>
              <a:t>①</a:t>
            </a:r>
            <a:r>
              <a:rPr lang="en-US" altLang="ko-KR" sz="1800" dirty="0" smtClean="0">
                <a:latin typeface="KoPub돋움체 Medium" panose="020B0600000101010101" charset="-127"/>
                <a:ea typeface="KoPub돋움체 Medium" panose="020B0600000101010101" charset="-127"/>
              </a:rPr>
              <a:t>)</a:t>
            </a:r>
            <a:r>
              <a:rPr lang="ko-KR" altLang="en-US" sz="1800" dirty="0" smtClean="0">
                <a:latin typeface="KoPub돋움체 Medium" panose="020B0600000101010101" charset="-127"/>
                <a:ea typeface="KoPub돋움체 Medium" panose="020B0600000101010101" charset="-127"/>
              </a:rPr>
              <a:t>를 클릭 </a:t>
            </a:r>
            <a:r>
              <a:rPr lang="en-US" altLang="ko-KR" sz="1800" dirty="0" smtClean="0">
                <a:latin typeface="KoPub돋움체 Medium" panose="020B0600000101010101" charset="-127"/>
                <a:ea typeface="KoPub돋움체 Medium" panose="020B0600000101010101" charset="-127"/>
              </a:rPr>
              <a:t>-&gt;</a:t>
            </a:r>
            <a:r>
              <a:rPr lang="ko-KR" altLang="en-US" sz="1800" dirty="0" smtClean="0">
                <a:latin typeface="KoPub돋움체 Medium" panose="020B0600000101010101" charset="-127"/>
                <a:ea typeface="KoPub돋움체 Medium" panose="020B0600000101010101" charset="-127"/>
              </a:rPr>
              <a:t> 인증서 로그인 화면으로 이동</a:t>
            </a:r>
            <a:endParaRPr lang="en-US" altLang="ko-KR" sz="1800" dirty="0" smtClean="0">
              <a:latin typeface="KoPub돋움체 Medium" panose="020B0600000101010101" charset="-127"/>
              <a:ea typeface="KoPub돋움체 Medium" panose="020B0600000101010101" charset="-127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7900" y="3373682"/>
            <a:ext cx="9390063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846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 124">
            <a:extLst>
              <a:ext uri="{FF2B5EF4-FFF2-40B4-BE49-F238E27FC236}">
                <a16:creationId xmlns="" xmlns:a16="http://schemas.microsoft.com/office/drawing/2014/main" id="{5C1D869B-DFD0-CE34-7433-BFE309323963}"/>
              </a:ext>
            </a:extLst>
          </p:cNvPr>
          <p:cNvSpPr/>
          <p:nvPr/>
        </p:nvSpPr>
        <p:spPr>
          <a:xfrm>
            <a:off x="730250" y="-6350"/>
            <a:ext cx="9963150" cy="1263650"/>
          </a:xfrm>
          <a:custGeom>
            <a:avLst/>
            <a:gdLst>
              <a:gd name="connsiteX0" fmla="*/ 0 w 9963150"/>
              <a:gd name="connsiteY0" fmla="*/ 0 h 1263650"/>
              <a:gd name="connsiteX1" fmla="*/ 406400 w 9963150"/>
              <a:gd name="connsiteY1" fmla="*/ 406400 h 1263650"/>
              <a:gd name="connsiteX2" fmla="*/ 406400 w 9963150"/>
              <a:gd name="connsiteY2" fmla="*/ 1263650 h 1263650"/>
              <a:gd name="connsiteX3" fmla="*/ 9963150 w 9963150"/>
              <a:gd name="connsiteY3" fmla="*/ 1263650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3150" h="1263650">
                <a:moveTo>
                  <a:pt x="0" y="0"/>
                </a:moveTo>
                <a:lnTo>
                  <a:pt x="406400" y="406400"/>
                </a:lnTo>
                <a:lnTo>
                  <a:pt x="406400" y="1263650"/>
                </a:lnTo>
                <a:lnTo>
                  <a:pt x="9963150" y="1263650"/>
                </a:lnTo>
              </a:path>
            </a:pathLst>
          </a:custGeom>
          <a:ln w="19050" cap="sq">
            <a:solidFill>
              <a:srgbClr val="D1D4D9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="" xmlns:a16="http://schemas.microsoft.com/office/drawing/2014/main" id="{E8BD18E9-98D9-F418-3D54-C34348C387DA}"/>
              </a:ext>
            </a:extLst>
          </p:cNvPr>
          <p:cNvGrpSpPr/>
          <p:nvPr/>
        </p:nvGrpSpPr>
        <p:grpSpPr>
          <a:xfrm>
            <a:off x="233338" y="395461"/>
            <a:ext cx="3074030" cy="622497"/>
            <a:chOff x="233338" y="477743"/>
            <a:chExt cx="3074030" cy="622497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49DA7F6E-DC01-9927-B655-12235CD586D2}"/>
                </a:ext>
              </a:extLst>
            </p:cNvPr>
            <p:cNvSpPr txBox="1"/>
            <p:nvPr/>
          </p:nvSpPr>
          <p:spPr>
            <a:xfrm>
              <a:off x="233338" y="477743"/>
              <a:ext cx="403957" cy="615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defPPr>
                <a:defRPr lang="ko-KR"/>
              </a:defPPr>
              <a:lvl1pPr algn="r" defTabSz="914400" latinLnBrk="0">
                <a:lnSpc>
                  <a:spcPct val="110000"/>
                </a:lnSpc>
                <a:defRPr sz="3900" spc="-150">
                  <a:ln>
                    <a:solidFill>
                      <a:srgbClr val="118EA7">
                        <a:alpha val="0"/>
                      </a:srgbClr>
                    </a:solidFill>
                  </a:ln>
                  <a:solidFill>
                    <a:srgbClr val="004F76"/>
                  </a:solidFill>
                  <a:latin typeface="Futura Md BT" panose="020B0602020204020303" pitchFamily="34" charset="0"/>
                  <a:ea typeface="Rix모던고딕 M" panose="02020603020101020101" pitchFamily="18" charset="-127"/>
                </a:defRPr>
              </a:lvl1pPr>
              <a:lvl2pPr defTabSz="914400">
                <a:defRPr sz="1800"/>
              </a:lvl2pPr>
              <a:lvl3pPr defTabSz="914400">
                <a:defRPr sz="1800"/>
              </a:lvl3pPr>
              <a:lvl4pPr defTabSz="914400">
                <a:defRPr sz="1800"/>
              </a:lvl4pPr>
              <a:lvl5pPr defTabSz="914400">
                <a:defRPr sz="1800"/>
              </a:lvl5pPr>
              <a:lvl6pPr>
                <a:defRPr sz="1800"/>
              </a:lvl6pPr>
              <a:lvl7pPr>
                <a:defRPr sz="1800"/>
              </a:lvl7pPr>
              <a:lvl8pPr>
                <a:defRPr sz="1800"/>
              </a:lvl8pPr>
              <a:lvl9pPr>
                <a:defRPr sz="1800"/>
              </a:lvl9pPr>
            </a:lstStyle>
            <a:p>
              <a:pPr algn="l">
                <a:lnSpc>
                  <a:spcPct val="100000"/>
                </a:lnSpc>
              </a:pPr>
              <a:r>
                <a:rPr lang="en-US" altLang="ko-KR" sz="4000" dirty="0" smtClean="0">
                  <a:solidFill>
                    <a:srgbClr val="084486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02</a:t>
              </a:r>
              <a:endParaRPr lang="ko-KR" altLang="en-US" sz="4000" dirty="0">
                <a:solidFill>
                  <a:srgbClr val="084486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8DB54CEF-7BD1-20D8-0EDD-4FBE79755CA8}"/>
                </a:ext>
              </a:extLst>
            </p:cNvPr>
            <p:cNvSpPr txBox="1"/>
            <p:nvPr/>
          </p:nvSpPr>
          <p:spPr>
            <a:xfrm>
              <a:off x="1378955" y="792463"/>
              <a:ext cx="1928413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defPPr>
                <a:defRPr lang="ko-KR"/>
              </a:defPPr>
              <a:lvl1pPr algn="ctr">
                <a:defRPr sz="1600" spc="-5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defRPr>
              </a:lvl1pPr>
            </a:lstStyle>
            <a:p>
              <a:pPr algn="l"/>
              <a:r>
                <a:rPr lang="ko-KR" alt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농업기계신고관리시스템 설명</a:t>
              </a:r>
              <a:endParaRPr lang="ko-KR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88A123C1-8A3A-F73F-7E19-A5F984E98141}"/>
                </a:ext>
              </a:extLst>
            </p:cNvPr>
            <p:cNvSpPr txBox="1"/>
            <p:nvPr/>
          </p:nvSpPr>
          <p:spPr>
            <a:xfrm>
              <a:off x="1418487" y="549751"/>
              <a:ext cx="1029128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ko-KR" altLang="en-US" sz="1100" kern="0" dirty="0">
                  <a:ln>
                    <a:solidFill>
                      <a:srgbClr val="006AD9">
                        <a:shade val="50000"/>
                        <a:alpha val="0"/>
                      </a:srgb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농업기계화 촉진법</a:t>
              </a:r>
            </a:p>
          </p:txBody>
        </p:sp>
      </p:grpSp>
      <p:grpSp>
        <p:nvGrpSpPr>
          <p:cNvPr id="43" name="그룹 42">
            <a:extLst>
              <a:ext uri="{FF2B5EF4-FFF2-40B4-BE49-F238E27FC236}">
                <a16:creationId xmlns="" xmlns:a16="http://schemas.microsoft.com/office/drawing/2014/main" id="{B6660F69-BA84-4B1B-BB8A-348A89CA10A3}"/>
              </a:ext>
            </a:extLst>
          </p:cNvPr>
          <p:cNvGrpSpPr/>
          <p:nvPr/>
        </p:nvGrpSpPr>
        <p:grpSpPr>
          <a:xfrm>
            <a:off x="521370" y="1697989"/>
            <a:ext cx="9453197" cy="361233"/>
            <a:chOff x="647941" y="1340530"/>
            <a:chExt cx="2072435" cy="361233"/>
          </a:xfrm>
        </p:grpSpPr>
        <p:sp>
          <p:nvSpPr>
            <p:cNvPr id="44" name="직사각형 43">
              <a:extLst>
                <a:ext uri="{FF2B5EF4-FFF2-40B4-BE49-F238E27FC236}">
                  <a16:creationId xmlns="" xmlns:a16="http://schemas.microsoft.com/office/drawing/2014/main" id="{96509C7A-7C65-4154-8489-97ADC82E1253}"/>
                </a:ext>
              </a:extLst>
            </p:cNvPr>
            <p:cNvSpPr/>
            <p:nvPr/>
          </p:nvSpPr>
          <p:spPr>
            <a:xfrm>
              <a:off x="647941" y="1341727"/>
              <a:ext cx="2047583" cy="3600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t"/>
            <a:lstStyle/>
            <a:p>
              <a:r>
                <a:rPr lang="ko-KR" altLang="en-US" sz="1800" dirty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 </a:t>
              </a:r>
              <a:r>
                <a:rPr lang="en-US" altLang="ko-KR" sz="1800" dirty="0" smtClean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1. </a:t>
              </a:r>
              <a:r>
                <a:rPr lang="ko-KR" altLang="en-US" sz="1800" dirty="0" smtClean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농업기계신고관리시스템 접근방법</a:t>
              </a:r>
              <a:r>
                <a:rPr lang="en-US" altLang="ko-KR" sz="1800" dirty="0" smtClean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(2/3)</a:t>
              </a:r>
              <a:endParaRPr lang="ko-KR" altLang="en-US" sz="18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pic>
          <p:nvPicPr>
            <p:cNvPr id="45" name="Picture 1" descr="\\Mk-newpc\옥빈 맥 공유\디자인앤피티\발표용psd\1.png">
              <a:extLst>
                <a:ext uri="{FF2B5EF4-FFF2-40B4-BE49-F238E27FC236}">
                  <a16:creationId xmlns="" xmlns:a16="http://schemas.microsoft.com/office/drawing/2014/main" id="{408C125A-CB61-48F6-B033-59C63C0E0A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96" t="12292" r="2800" b="80139"/>
            <a:stretch>
              <a:fillRect/>
            </a:stretch>
          </p:blipFill>
          <p:spPr bwMode="auto">
            <a:xfrm flipH="1">
              <a:off x="2143757" y="1340530"/>
              <a:ext cx="576619" cy="327393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</p:spPr>
        </p:pic>
      </p:grpSp>
      <p:sp>
        <p:nvSpPr>
          <p:cNvPr id="49" name="직사각형 48">
            <a:extLst>
              <a:ext uri="{FF2B5EF4-FFF2-40B4-BE49-F238E27FC236}">
                <a16:creationId xmlns="" xmlns:a16="http://schemas.microsoft.com/office/drawing/2014/main" id="{31511FA0-31CE-4147-906A-5B868EA28C3A}"/>
              </a:ext>
            </a:extLst>
          </p:cNvPr>
          <p:cNvSpPr/>
          <p:nvPr/>
        </p:nvSpPr>
        <p:spPr>
          <a:xfrm>
            <a:off x="817143" y="2320213"/>
            <a:ext cx="956932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en-US" altLang="ko-KR" sz="1600" dirty="0" smtClean="0">
              <a:latin typeface="KoPub돋움체 Medium" panose="020B0600000101010101" charset="-127"/>
              <a:ea typeface="KoPub돋움체 Medium" panose="020B0600000101010101" charset="-127"/>
            </a:endParaRPr>
          </a:p>
          <a:p>
            <a:pPr fontAlgn="base"/>
            <a:endParaRPr lang="en-US" altLang="ko-KR" sz="1600" dirty="0" smtClean="0">
              <a:latin typeface="KoPub돋움체 Medium" panose="020B0600000101010101" charset="-127"/>
              <a:ea typeface="KoPub돋움체 Medium" panose="020B0600000101010101" charset="-127"/>
            </a:endParaRPr>
          </a:p>
          <a:p>
            <a:pPr fontAlgn="base">
              <a:lnSpc>
                <a:spcPct val="200000"/>
              </a:lnSpc>
            </a:pPr>
            <a:endParaRPr lang="en-US" altLang="ko-KR" sz="1600" dirty="0" smtClean="0">
              <a:latin typeface="KoPub돋움체 Medium" panose="020B0600000101010101" charset="-127"/>
              <a:ea typeface="KoPub돋움체 Medium" panose="020B0600000101010101" charset="-127"/>
            </a:endParaRPr>
          </a:p>
          <a:p>
            <a:pPr fontAlgn="base">
              <a:lnSpc>
                <a:spcPct val="200000"/>
              </a:lnSpc>
            </a:pPr>
            <a:endParaRPr lang="en-US" altLang="ko-KR" sz="1600" dirty="0">
              <a:latin typeface="KoPub돋움체 Medium" panose="020B0600000101010101" charset="-127"/>
              <a:ea typeface="KoPub돋움체 Medium" panose="020B0600000101010101" charset="-127"/>
            </a:endParaRPr>
          </a:p>
          <a:p>
            <a:pPr fontAlgn="base">
              <a:lnSpc>
                <a:spcPct val="200000"/>
              </a:lnSpc>
            </a:pPr>
            <a:endParaRPr lang="en-US" altLang="ko-KR" sz="1600" dirty="0" smtClean="0">
              <a:latin typeface="KoPub돋움체 Medium" panose="020B0600000101010101" charset="-127"/>
              <a:ea typeface="KoPub돋움체 Medium" panose="020B0600000101010101" charset="-127"/>
            </a:endParaRPr>
          </a:p>
          <a:p>
            <a:pPr fontAlgn="base">
              <a:lnSpc>
                <a:spcPct val="200000"/>
              </a:lnSpc>
            </a:pPr>
            <a:endParaRPr lang="en-US" altLang="ko-KR" sz="1600" dirty="0">
              <a:latin typeface="KoPub돋움체 Medium" panose="020B0600000101010101" charset="-127"/>
              <a:ea typeface="KoPub돋움체 Medium" panose="020B0600000101010101" charset="-127"/>
            </a:endParaRPr>
          </a:p>
          <a:p>
            <a:pPr fontAlgn="base">
              <a:lnSpc>
                <a:spcPct val="200000"/>
              </a:lnSpc>
            </a:pPr>
            <a:endParaRPr lang="en-US" altLang="ko-KR" sz="1600" dirty="0" smtClean="0">
              <a:latin typeface="KoPub돋움체 Medium" panose="020B0600000101010101" charset="-127"/>
              <a:ea typeface="KoPub돋움체 Medium" panose="020B0600000101010101" charset="-127"/>
            </a:endParaRPr>
          </a:p>
          <a:p>
            <a:pPr fontAlgn="base">
              <a:lnSpc>
                <a:spcPct val="200000"/>
              </a:lnSpc>
            </a:pPr>
            <a:endParaRPr lang="en-US" altLang="ko-KR" sz="1600" dirty="0">
              <a:latin typeface="KoPub돋움체 Medium" panose="020B0600000101010101" charset="-127"/>
              <a:ea typeface="KoPub돋움체 Medium" panose="020B0600000101010101" charset="-127"/>
            </a:endParaRPr>
          </a:p>
          <a:p>
            <a:pPr fontAlgn="base">
              <a:lnSpc>
                <a:spcPct val="200000"/>
              </a:lnSpc>
            </a:pPr>
            <a:endParaRPr lang="en-US" altLang="ko-KR" sz="1600" dirty="0" smtClean="0">
              <a:latin typeface="KoPub돋움체 Medium" panose="020B0600000101010101" charset="-127"/>
              <a:ea typeface="KoPub돋움체 Medium" panose="020B0600000101010101" charset="-127"/>
            </a:endParaRPr>
          </a:p>
          <a:p>
            <a:pPr marL="285750" indent="-285750" fontAlgn="base">
              <a:lnSpc>
                <a:spcPct val="150000"/>
              </a:lnSpc>
              <a:buFontTx/>
              <a:buChar char="-"/>
            </a:pPr>
            <a:endParaRPr lang="ko-KR" altLang="en-US" sz="1600" dirty="0">
              <a:latin typeface="KoPub돋움체 Medium" panose="020B0600000101010101" charset="-127"/>
              <a:ea typeface="KoPub돋움체 Medium" panose="020B0600000101010101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="" xmlns:a16="http://schemas.microsoft.com/office/drawing/2014/main" id="{31511FA0-31CE-4147-906A-5B868EA28C3A}"/>
              </a:ext>
            </a:extLst>
          </p:cNvPr>
          <p:cNvSpPr/>
          <p:nvPr/>
        </p:nvSpPr>
        <p:spPr>
          <a:xfrm>
            <a:off x="449263" y="6502233"/>
            <a:ext cx="9453495" cy="445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200000"/>
              </a:lnSpc>
            </a:pP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1. 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인증서 </a:t>
            </a:r>
            <a:r>
              <a:rPr lang="ko-KR" altLang="en-US" sz="1400" dirty="0">
                <a:latin typeface="KoPub돋움체 Medium" panose="020B0600000101010101" charset="-127"/>
                <a:ea typeface="KoPub돋움체 Medium" panose="020B0600000101010101" charset="-127"/>
              </a:rPr>
              <a:t>로그인 화면에서 </a:t>
            </a:r>
            <a:r>
              <a:rPr lang="en-US" altLang="ko-KR" sz="1400" dirty="0">
                <a:latin typeface="KoPub돋움체 Medium" panose="020B0600000101010101" charset="-127"/>
                <a:ea typeface="KoPub돋움체 Medium" panose="020B0600000101010101" charset="-127"/>
              </a:rPr>
              <a:t>“</a:t>
            </a:r>
            <a:r>
              <a:rPr lang="ko-KR" altLang="en-US" sz="1400" dirty="0">
                <a:latin typeface="KoPub돋움체 Medium" panose="020B0600000101010101" charset="-127"/>
                <a:ea typeface="KoPub돋움체 Medium" panose="020B0600000101010101" charset="-127"/>
              </a:rPr>
              <a:t>인증서 로그인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”(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①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)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을 </a:t>
            </a:r>
            <a:r>
              <a:rPr lang="ko-KR" altLang="en-US" sz="1400" dirty="0">
                <a:latin typeface="KoPub돋움체 Medium" panose="020B0600000101010101" charset="-127"/>
                <a:ea typeface="KoPub돋움체 Medium" panose="020B0600000101010101" charset="-127"/>
              </a:rPr>
              <a:t>클릭 후 인증서로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로그인</a:t>
            </a:r>
            <a:endParaRPr lang="en-US" altLang="ko-KR" sz="1400" dirty="0">
              <a:latin typeface="KoPub돋움체 Medium" panose="020B0600000101010101" charset="-127"/>
              <a:ea typeface="KoPub돋움체 Medium" panose="020B0600000101010101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3377" y="2123653"/>
            <a:ext cx="9218461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98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 124">
            <a:extLst>
              <a:ext uri="{FF2B5EF4-FFF2-40B4-BE49-F238E27FC236}">
                <a16:creationId xmlns="" xmlns:a16="http://schemas.microsoft.com/office/drawing/2014/main" id="{5C1D869B-DFD0-CE34-7433-BFE309323963}"/>
              </a:ext>
            </a:extLst>
          </p:cNvPr>
          <p:cNvSpPr/>
          <p:nvPr/>
        </p:nvSpPr>
        <p:spPr>
          <a:xfrm>
            <a:off x="730250" y="-6350"/>
            <a:ext cx="9963150" cy="1263650"/>
          </a:xfrm>
          <a:custGeom>
            <a:avLst/>
            <a:gdLst>
              <a:gd name="connsiteX0" fmla="*/ 0 w 9963150"/>
              <a:gd name="connsiteY0" fmla="*/ 0 h 1263650"/>
              <a:gd name="connsiteX1" fmla="*/ 406400 w 9963150"/>
              <a:gd name="connsiteY1" fmla="*/ 406400 h 1263650"/>
              <a:gd name="connsiteX2" fmla="*/ 406400 w 9963150"/>
              <a:gd name="connsiteY2" fmla="*/ 1263650 h 1263650"/>
              <a:gd name="connsiteX3" fmla="*/ 9963150 w 9963150"/>
              <a:gd name="connsiteY3" fmla="*/ 1263650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3150" h="1263650">
                <a:moveTo>
                  <a:pt x="0" y="0"/>
                </a:moveTo>
                <a:lnTo>
                  <a:pt x="406400" y="406400"/>
                </a:lnTo>
                <a:lnTo>
                  <a:pt x="406400" y="1263650"/>
                </a:lnTo>
                <a:lnTo>
                  <a:pt x="9963150" y="1263650"/>
                </a:lnTo>
              </a:path>
            </a:pathLst>
          </a:custGeom>
          <a:ln w="19050" cap="sq">
            <a:solidFill>
              <a:srgbClr val="D1D4D9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="" xmlns:a16="http://schemas.microsoft.com/office/drawing/2014/main" id="{E8BD18E9-98D9-F418-3D54-C34348C387DA}"/>
              </a:ext>
            </a:extLst>
          </p:cNvPr>
          <p:cNvGrpSpPr/>
          <p:nvPr/>
        </p:nvGrpSpPr>
        <p:grpSpPr>
          <a:xfrm>
            <a:off x="233338" y="395461"/>
            <a:ext cx="3074030" cy="622497"/>
            <a:chOff x="233338" y="477743"/>
            <a:chExt cx="3074030" cy="622497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49DA7F6E-DC01-9927-B655-12235CD586D2}"/>
                </a:ext>
              </a:extLst>
            </p:cNvPr>
            <p:cNvSpPr txBox="1"/>
            <p:nvPr/>
          </p:nvSpPr>
          <p:spPr>
            <a:xfrm>
              <a:off x="233338" y="477743"/>
              <a:ext cx="403957" cy="615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defPPr>
                <a:defRPr lang="ko-KR"/>
              </a:defPPr>
              <a:lvl1pPr algn="r" defTabSz="914400" latinLnBrk="0">
                <a:lnSpc>
                  <a:spcPct val="110000"/>
                </a:lnSpc>
                <a:defRPr sz="3900" spc="-150">
                  <a:ln>
                    <a:solidFill>
                      <a:srgbClr val="118EA7">
                        <a:alpha val="0"/>
                      </a:srgbClr>
                    </a:solidFill>
                  </a:ln>
                  <a:solidFill>
                    <a:srgbClr val="004F76"/>
                  </a:solidFill>
                  <a:latin typeface="Futura Md BT" panose="020B0602020204020303" pitchFamily="34" charset="0"/>
                  <a:ea typeface="Rix모던고딕 M" panose="02020603020101020101" pitchFamily="18" charset="-127"/>
                </a:defRPr>
              </a:lvl1pPr>
              <a:lvl2pPr defTabSz="914400">
                <a:defRPr sz="1800"/>
              </a:lvl2pPr>
              <a:lvl3pPr defTabSz="914400">
                <a:defRPr sz="1800"/>
              </a:lvl3pPr>
              <a:lvl4pPr defTabSz="914400">
                <a:defRPr sz="1800"/>
              </a:lvl4pPr>
              <a:lvl5pPr defTabSz="914400">
                <a:defRPr sz="1800"/>
              </a:lvl5pPr>
              <a:lvl6pPr>
                <a:defRPr sz="1800"/>
              </a:lvl6pPr>
              <a:lvl7pPr>
                <a:defRPr sz="1800"/>
              </a:lvl7pPr>
              <a:lvl8pPr>
                <a:defRPr sz="1800"/>
              </a:lvl8pPr>
              <a:lvl9pPr>
                <a:defRPr sz="1800"/>
              </a:lvl9pPr>
            </a:lstStyle>
            <a:p>
              <a:pPr algn="l">
                <a:lnSpc>
                  <a:spcPct val="100000"/>
                </a:lnSpc>
              </a:pPr>
              <a:r>
                <a:rPr lang="en-US" altLang="ko-KR" sz="4000" dirty="0" smtClean="0">
                  <a:solidFill>
                    <a:srgbClr val="084486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02</a:t>
              </a:r>
              <a:endParaRPr lang="ko-KR" altLang="en-US" sz="4000" dirty="0">
                <a:solidFill>
                  <a:srgbClr val="084486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8DB54CEF-7BD1-20D8-0EDD-4FBE79755CA8}"/>
                </a:ext>
              </a:extLst>
            </p:cNvPr>
            <p:cNvSpPr txBox="1"/>
            <p:nvPr/>
          </p:nvSpPr>
          <p:spPr>
            <a:xfrm>
              <a:off x="1378955" y="792463"/>
              <a:ext cx="1928413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defPPr>
                <a:defRPr lang="ko-KR"/>
              </a:defPPr>
              <a:lvl1pPr algn="ctr">
                <a:defRPr sz="1600" spc="-5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defRPr>
              </a:lvl1pPr>
            </a:lstStyle>
            <a:p>
              <a:pPr algn="l"/>
              <a:r>
                <a:rPr lang="ko-KR" alt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농업기계신고관리시스템 설명</a:t>
              </a:r>
              <a:endParaRPr lang="ko-KR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88A123C1-8A3A-F73F-7E19-A5F984E98141}"/>
                </a:ext>
              </a:extLst>
            </p:cNvPr>
            <p:cNvSpPr txBox="1"/>
            <p:nvPr/>
          </p:nvSpPr>
          <p:spPr>
            <a:xfrm>
              <a:off x="1418487" y="549751"/>
              <a:ext cx="1029128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ko-KR" altLang="en-US" sz="1100" kern="0" dirty="0">
                  <a:ln>
                    <a:solidFill>
                      <a:srgbClr val="006AD9">
                        <a:shade val="50000"/>
                        <a:alpha val="0"/>
                      </a:srgb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농업기계화 촉진법</a:t>
              </a:r>
            </a:p>
          </p:txBody>
        </p:sp>
      </p:grpSp>
      <p:grpSp>
        <p:nvGrpSpPr>
          <p:cNvPr id="43" name="그룹 42">
            <a:extLst>
              <a:ext uri="{FF2B5EF4-FFF2-40B4-BE49-F238E27FC236}">
                <a16:creationId xmlns="" xmlns:a16="http://schemas.microsoft.com/office/drawing/2014/main" id="{B6660F69-BA84-4B1B-BB8A-348A89CA10A3}"/>
              </a:ext>
            </a:extLst>
          </p:cNvPr>
          <p:cNvGrpSpPr/>
          <p:nvPr/>
        </p:nvGrpSpPr>
        <p:grpSpPr>
          <a:xfrm>
            <a:off x="521370" y="1697989"/>
            <a:ext cx="9453197" cy="361233"/>
            <a:chOff x="647941" y="1340530"/>
            <a:chExt cx="2072435" cy="361233"/>
          </a:xfrm>
        </p:grpSpPr>
        <p:sp>
          <p:nvSpPr>
            <p:cNvPr id="44" name="직사각형 43">
              <a:extLst>
                <a:ext uri="{FF2B5EF4-FFF2-40B4-BE49-F238E27FC236}">
                  <a16:creationId xmlns="" xmlns:a16="http://schemas.microsoft.com/office/drawing/2014/main" id="{96509C7A-7C65-4154-8489-97ADC82E1253}"/>
                </a:ext>
              </a:extLst>
            </p:cNvPr>
            <p:cNvSpPr/>
            <p:nvPr/>
          </p:nvSpPr>
          <p:spPr>
            <a:xfrm>
              <a:off x="647941" y="1341727"/>
              <a:ext cx="2047583" cy="3600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t"/>
            <a:lstStyle/>
            <a:p>
              <a:r>
                <a:rPr lang="ko-KR" altLang="en-US" sz="1800" dirty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 </a:t>
              </a:r>
              <a:r>
                <a:rPr lang="en-US" altLang="ko-KR" sz="1800" dirty="0" smtClean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1. </a:t>
              </a:r>
              <a:r>
                <a:rPr lang="ko-KR" altLang="en-US" sz="1800" dirty="0" smtClean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농업기계신고관리시스템 접근방법</a:t>
              </a:r>
              <a:r>
                <a:rPr lang="en-US" altLang="ko-KR" sz="1800" dirty="0" smtClean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(3/3)</a:t>
              </a:r>
              <a:endParaRPr lang="ko-KR" altLang="en-US" sz="18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pic>
          <p:nvPicPr>
            <p:cNvPr id="45" name="Picture 1" descr="\\Mk-newpc\옥빈 맥 공유\디자인앤피티\발표용psd\1.png">
              <a:extLst>
                <a:ext uri="{FF2B5EF4-FFF2-40B4-BE49-F238E27FC236}">
                  <a16:creationId xmlns="" xmlns:a16="http://schemas.microsoft.com/office/drawing/2014/main" id="{408C125A-CB61-48F6-B033-59C63C0E0A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96" t="12292" r="2800" b="80139"/>
            <a:stretch>
              <a:fillRect/>
            </a:stretch>
          </p:blipFill>
          <p:spPr bwMode="auto">
            <a:xfrm flipH="1">
              <a:off x="2143757" y="1340530"/>
              <a:ext cx="576619" cy="327393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</p:spPr>
        </p:pic>
      </p:grpSp>
      <p:sp>
        <p:nvSpPr>
          <p:cNvPr id="49" name="직사각형 48">
            <a:extLst>
              <a:ext uri="{FF2B5EF4-FFF2-40B4-BE49-F238E27FC236}">
                <a16:creationId xmlns="" xmlns:a16="http://schemas.microsoft.com/office/drawing/2014/main" id="{31511FA0-31CE-4147-906A-5B868EA28C3A}"/>
              </a:ext>
            </a:extLst>
          </p:cNvPr>
          <p:cNvSpPr/>
          <p:nvPr/>
        </p:nvSpPr>
        <p:spPr>
          <a:xfrm>
            <a:off x="816845" y="2343700"/>
            <a:ext cx="956932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en-US" altLang="ko-KR" sz="1600" dirty="0" smtClean="0">
              <a:latin typeface="KoPub돋움체 Medium" panose="020B0600000101010101" charset="-127"/>
              <a:ea typeface="KoPub돋움체 Medium" panose="020B0600000101010101" charset="-127"/>
            </a:endParaRPr>
          </a:p>
          <a:p>
            <a:pPr fontAlgn="base"/>
            <a:endParaRPr lang="en-US" altLang="ko-KR" sz="1600" dirty="0" smtClean="0">
              <a:latin typeface="KoPub돋움체 Medium" panose="020B0600000101010101" charset="-127"/>
              <a:ea typeface="KoPub돋움체 Medium" panose="020B0600000101010101" charset="-127"/>
            </a:endParaRPr>
          </a:p>
          <a:p>
            <a:pPr fontAlgn="base">
              <a:lnSpc>
                <a:spcPct val="200000"/>
              </a:lnSpc>
            </a:pPr>
            <a:endParaRPr lang="en-US" altLang="ko-KR" sz="1600" dirty="0" smtClean="0">
              <a:latin typeface="KoPub돋움체 Medium" panose="020B0600000101010101" charset="-127"/>
              <a:ea typeface="KoPub돋움체 Medium" panose="020B0600000101010101" charset="-127"/>
            </a:endParaRPr>
          </a:p>
          <a:p>
            <a:pPr fontAlgn="base">
              <a:lnSpc>
                <a:spcPct val="200000"/>
              </a:lnSpc>
            </a:pPr>
            <a:endParaRPr lang="en-US" altLang="ko-KR" sz="1600" dirty="0">
              <a:latin typeface="KoPub돋움체 Medium" panose="020B0600000101010101" charset="-127"/>
              <a:ea typeface="KoPub돋움체 Medium" panose="020B0600000101010101" charset="-127"/>
            </a:endParaRPr>
          </a:p>
          <a:p>
            <a:pPr fontAlgn="base">
              <a:lnSpc>
                <a:spcPct val="200000"/>
              </a:lnSpc>
            </a:pPr>
            <a:endParaRPr lang="en-US" altLang="ko-KR" sz="1600" dirty="0" smtClean="0">
              <a:latin typeface="KoPub돋움체 Medium" panose="020B0600000101010101" charset="-127"/>
              <a:ea typeface="KoPub돋움체 Medium" panose="020B0600000101010101" charset="-127"/>
            </a:endParaRPr>
          </a:p>
          <a:p>
            <a:pPr fontAlgn="base">
              <a:lnSpc>
                <a:spcPct val="200000"/>
              </a:lnSpc>
            </a:pPr>
            <a:endParaRPr lang="en-US" altLang="ko-KR" sz="1600" dirty="0">
              <a:latin typeface="KoPub돋움체 Medium" panose="020B0600000101010101" charset="-127"/>
              <a:ea typeface="KoPub돋움체 Medium" panose="020B0600000101010101" charset="-127"/>
            </a:endParaRPr>
          </a:p>
          <a:p>
            <a:pPr fontAlgn="base">
              <a:lnSpc>
                <a:spcPct val="200000"/>
              </a:lnSpc>
            </a:pPr>
            <a:endParaRPr lang="en-US" altLang="ko-KR" sz="1600" dirty="0" smtClean="0">
              <a:latin typeface="KoPub돋움체 Medium" panose="020B0600000101010101" charset="-127"/>
              <a:ea typeface="KoPub돋움체 Medium" panose="020B0600000101010101" charset="-127"/>
            </a:endParaRPr>
          </a:p>
          <a:p>
            <a:pPr fontAlgn="base">
              <a:lnSpc>
                <a:spcPct val="200000"/>
              </a:lnSpc>
            </a:pPr>
            <a:endParaRPr lang="en-US" altLang="ko-KR" sz="1600" dirty="0">
              <a:latin typeface="KoPub돋움체 Medium" panose="020B0600000101010101" charset="-127"/>
              <a:ea typeface="KoPub돋움체 Medium" panose="020B0600000101010101" charset="-127"/>
            </a:endParaRPr>
          </a:p>
          <a:p>
            <a:pPr fontAlgn="base">
              <a:lnSpc>
                <a:spcPct val="200000"/>
              </a:lnSpc>
            </a:pPr>
            <a:endParaRPr lang="en-US" altLang="ko-KR" sz="1600" dirty="0" smtClean="0">
              <a:latin typeface="KoPub돋움체 Medium" panose="020B0600000101010101" charset="-127"/>
              <a:ea typeface="KoPub돋움체 Medium" panose="020B0600000101010101" charset="-127"/>
            </a:endParaRPr>
          </a:p>
          <a:p>
            <a:pPr marL="285750" indent="-285750" fontAlgn="base">
              <a:lnSpc>
                <a:spcPct val="150000"/>
              </a:lnSpc>
              <a:buFontTx/>
              <a:buChar char="-"/>
            </a:pPr>
            <a:endParaRPr lang="ko-KR" altLang="en-US" sz="1600" dirty="0">
              <a:latin typeface="KoPub돋움체 Medium" panose="020B0600000101010101" charset="-127"/>
              <a:ea typeface="KoPub돋움체 Medium" panose="020B0600000101010101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="" xmlns:a16="http://schemas.microsoft.com/office/drawing/2014/main" id="{31511FA0-31CE-4147-906A-5B868EA28C3A}"/>
              </a:ext>
            </a:extLst>
          </p:cNvPr>
          <p:cNvSpPr/>
          <p:nvPr/>
        </p:nvSpPr>
        <p:spPr>
          <a:xfrm>
            <a:off x="449263" y="6281533"/>
            <a:ext cx="94534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lnSpc>
                <a:spcPct val="150000"/>
              </a:lnSpc>
            </a:pP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1.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인증서를 선택하고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,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인증서 비밀번호 입력 후에 확인 버튼을 클릭합니다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.</a:t>
            </a:r>
          </a:p>
          <a:p>
            <a:pPr marL="342900" indent="-342900" fontAlgn="base">
              <a:lnSpc>
                <a:spcPct val="150000"/>
              </a:lnSpc>
            </a:pP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2.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최초로그인 시 인증서로 로그인 후 개인정보보호 보안서약에 대한 서약확인 버튼을 클릭합니다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.</a:t>
            </a:r>
            <a:endParaRPr lang="ko-KR" altLang="en-US" sz="1400" dirty="0">
              <a:latin typeface="KoPub돋움체 Medium" panose="020B0600000101010101" charset="-127"/>
              <a:ea typeface="KoPub돋움체 Medium" panose="020B0600000101010101" charset="-127"/>
            </a:endParaRPr>
          </a:p>
        </p:txBody>
      </p:sp>
      <p:sp>
        <p:nvSpPr>
          <p:cNvPr id="13" name="오른쪽 화살표 12"/>
          <p:cNvSpPr/>
          <p:nvPr/>
        </p:nvSpPr>
        <p:spPr>
          <a:xfrm>
            <a:off x="5057874" y="3779837"/>
            <a:ext cx="576064" cy="576064"/>
          </a:xfrm>
          <a:prstGeom prst="rightArrow">
            <a:avLst/>
          </a:prstGeom>
          <a:solidFill>
            <a:schemeClr val="accent3"/>
          </a:soli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t"/>
          <a:lstStyle/>
          <a:p>
            <a:pPr algn="ctr"/>
            <a:endParaRPr lang="ko-KR" altLang="en-US" sz="1400" dirty="0" smtClean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1970" y="2267669"/>
            <a:ext cx="3600400" cy="3580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418" y="2299808"/>
            <a:ext cx="3816424" cy="3555429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1745506" y="5276833"/>
            <a:ext cx="2088232" cy="375212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t"/>
          <a:lstStyle/>
          <a:p>
            <a:pPr algn="ctr"/>
            <a:endParaRPr lang="ko-KR" altLang="en-US" sz="1400" dirty="0" smtClean="0">
              <a:ln>
                <a:solidFill>
                  <a:schemeClr val="tx1"/>
                </a:solidFill>
                <a:prstDash val="dash"/>
              </a:ln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9192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자유형 124">
            <a:extLst>
              <a:ext uri="{FF2B5EF4-FFF2-40B4-BE49-F238E27FC236}">
                <a16:creationId xmlns="" xmlns:a16="http://schemas.microsoft.com/office/drawing/2014/main" id="{5C1D869B-DFD0-CE34-7433-BFE309323963}"/>
              </a:ext>
            </a:extLst>
          </p:cNvPr>
          <p:cNvSpPr/>
          <p:nvPr/>
        </p:nvSpPr>
        <p:spPr>
          <a:xfrm>
            <a:off x="730250" y="-6350"/>
            <a:ext cx="9963150" cy="1263650"/>
          </a:xfrm>
          <a:custGeom>
            <a:avLst/>
            <a:gdLst>
              <a:gd name="connsiteX0" fmla="*/ 0 w 9963150"/>
              <a:gd name="connsiteY0" fmla="*/ 0 h 1263650"/>
              <a:gd name="connsiteX1" fmla="*/ 406400 w 9963150"/>
              <a:gd name="connsiteY1" fmla="*/ 406400 h 1263650"/>
              <a:gd name="connsiteX2" fmla="*/ 406400 w 9963150"/>
              <a:gd name="connsiteY2" fmla="*/ 1263650 h 1263650"/>
              <a:gd name="connsiteX3" fmla="*/ 9963150 w 9963150"/>
              <a:gd name="connsiteY3" fmla="*/ 1263650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3150" h="1263650">
                <a:moveTo>
                  <a:pt x="0" y="0"/>
                </a:moveTo>
                <a:lnTo>
                  <a:pt x="406400" y="406400"/>
                </a:lnTo>
                <a:lnTo>
                  <a:pt x="406400" y="1263650"/>
                </a:lnTo>
                <a:lnTo>
                  <a:pt x="9963150" y="1263650"/>
                </a:lnTo>
              </a:path>
            </a:pathLst>
          </a:custGeom>
          <a:ln w="19050" cap="sq">
            <a:solidFill>
              <a:srgbClr val="D1D4D9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="" xmlns:a16="http://schemas.microsoft.com/office/drawing/2014/main" id="{E8BD18E9-98D9-F418-3D54-C34348C387DA}"/>
              </a:ext>
            </a:extLst>
          </p:cNvPr>
          <p:cNvGrpSpPr/>
          <p:nvPr/>
        </p:nvGrpSpPr>
        <p:grpSpPr>
          <a:xfrm>
            <a:off x="233338" y="395461"/>
            <a:ext cx="3074030" cy="622497"/>
            <a:chOff x="233338" y="477743"/>
            <a:chExt cx="3074030" cy="622497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49DA7F6E-DC01-9927-B655-12235CD586D2}"/>
                </a:ext>
              </a:extLst>
            </p:cNvPr>
            <p:cNvSpPr txBox="1"/>
            <p:nvPr/>
          </p:nvSpPr>
          <p:spPr>
            <a:xfrm>
              <a:off x="233338" y="477743"/>
              <a:ext cx="403957" cy="615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defPPr>
                <a:defRPr lang="ko-KR"/>
              </a:defPPr>
              <a:lvl1pPr algn="r" defTabSz="914400" latinLnBrk="0">
                <a:lnSpc>
                  <a:spcPct val="110000"/>
                </a:lnSpc>
                <a:defRPr sz="3900" spc="-150">
                  <a:ln>
                    <a:solidFill>
                      <a:srgbClr val="118EA7">
                        <a:alpha val="0"/>
                      </a:srgbClr>
                    </a:solidFill>
                  </a:ln>
                  <a:solidFill>
                    <a:srgbClr val="004F76"/>
                  </a:solidFill>
                  <a:latin typeface="Futura Md BT" panose="020B0602020204020303" pitchFamily="34" charset="0"/>
                  <a:ea typeface="Rix모던고딕 M" panose="02020603020101020101" pitchFamily="18" charset="-127"/>
                </a:defRPr>
              </a:lvl1pPr>
              <a:lvl2pPr defTabSz="914400">
                <a:defRPr sz="1800"/>
              </a:lvl2pPr>
              <a:lvl3pPr defTabSz="914400">
                <a:defRPr sz="1800"/>
              </a:lvl3pPr>
              <a:lvl4pPr defTabSz="914400">
                <a:defRPr sz="1800"/>
              </a:lvl4pPr>
              <a:lvl5pPr defTabSz="914400">
                <a:defRPr sz="1800"/>
              </a:lvl5pPr>
              <a:lvl6pPr>
                <a:defRPr sz="1800"/>
              </a:lvl6pPr>
              <a:lvl7pPr>
                <a:defRPr sz="1800"/>
              </a:lvl7pPr>
              <a:lvl8pPr>
                <a:defRPr sz="1800"/>
              </a:lvl8pPr>
              <a:lvl9pPr>
                <a:defRPr sz="1800"/>
              </a:lvl9pPr>
            </a:lstStyle>
            <a:p>
              <a:pPr algn="l">
                <a:lnSpc>
                  <a:spcPct val="100000"/>
                </a:lnSpc>
              </a:pPr>
              <a:r>
                <a:rPr lang="en-US" altLang="ko-KR" sz="4000" dirty="0" smtClean="0">
                  <a:solidFill>
                    <a:srgbClr val="084486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02</a:t>
              </a:r>
              <a:endParaRPr lang="ko-KR" altLang="en-US" sz="4000" dirty="0">
                <a:solidFill>
                  <a:srgbClr val="084486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8DB54CEF-7BD1-20D8-0EDD-4FBE79755CA8}"/>
                </a:ext>
              </a:extLst>
            </p:cNvPr>
            <p:cNvSpPr txBox="1"/>
            <p:nvPr/>
          </p:nvSpPr>
          <p:spPr>
            <a:xfrm>
              <a:off x="1378955" y="792463"/>
              <a:ext cx="1928413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>
              <a:defPPr>
                <a:defRPr lang="ko-KR"/>
              </a:defPPr>
              <a:lvl1pPr algn="ctr">
                <a:defRPr sz="1600" spc="-50">
                  <a:ln>
                    <a:solidFill>
                      <a:schemeClr val="bg1">
                        <a:lumMod val="6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defRPr>
              </a:lvl1pPr>
            </a:lstStyle>
            <a:p>
              <a:pPr algn="l"/>
              <a:r>
                <a:rPr lang="ko-KR" alt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농업기계신고관리시스템 설명</a:t>
              </a:r>
              <a:endParaRPr lang="ko-KR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88A123C1-8A3A-F73F-7E19-A5F984E98141}"/>
                </a:ext>
              </a:extLst>
            </p:cNvPr>
            <p:cNvSpPr txBox="1"/>
            <p:nvPr/>
          </p:nvSpPr>
          <p:spPr>
            <a:xfrm>
              <a:off x="1418487" y="549751"/>
              <a:ext cx="1029128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ko-KR" altLang="en-US" sz="1100" kern="0" dirty="0">
                  <a:ln>
                    <a:solidFill>
                      <a:srgbClr val="006AD9">
                        <a:shade val="50000"/>
                        <a:alpha val="0"/>
                      </a:srgb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농업기계화 촉진법</a:t>
              </a:r>
            </a:p>
          </p:txBody>
        </p:sp>
      </p:grpSp>
      <p:grpSp>
        <p:nvGrpSpPr>
          <p:cNvPr id="43" name="그룹 42">
            <a:extLst>
              <a:ext uri="{FF2B5EF4-FFF2-40B4-BE49-F238E27FC236}">
                <a16:creationId xmlns="" xmlns:a16="http://schemas.microsoft.com/office/drawing/2014/main" id="{B6660F69-BA84-4B1B-BB8A-348A89CA10A3}"/>
              </a:ext>
            </a:extLst>
          </p:cNvPr>
          <p:cNvGrpSpPr/>
          <p:nvPr/>
        </p:nvGrpSpPr>
        <p:grpSpPr>
          <a:xfrm>
            <a:off x="521370" y="1697989"/>
            <a:ext cx="9453197" cy="361233"/>
            <a:chOff x="647941" y="1340530"/>
            <a:chExt cx="2072435" cy="361233"/>
          </a:xfrm>
        </p:grpSpPr>
        <p:sp>
          <p:nvSpPr>
            <p:cNvPr id="44" name="직사각형 43">
              <a:extLst>
                <a:ext uri="{FF2B5EF4-FFF2-40B4-BE49-F238E27FC236}">
                  <a16:creationId xmlns="" xmlns:a16="http://schemas.microsoft.com/office/drawing/2014/main" id="{96509C7A-7C65-4154-8489-97ADC82E1253}"/>
                </a:ext>
              </a:extLst>
            </p:cNvPr>
            <p:cNvSpPr/>
            <p:nvPr/>
          </p:nvSpPr>
          <p:spPr>
            <a:xfrm>
              <a:off x="647941" y="1341727"/>
              <a:ext cx="2047583" cy="36003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t"/>
            <a:lstStyle/>
            <a:p>
              <a:r>
                <a:rPr lang="ko-KR" altLang="en-US" sz="1800" dirty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 </a:t>
              </a:r>
              <a:r>
                <a:rPr lang="en-US" altLang="ko-KR" sz="1800" dirty="0" smtClean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2. </a:t>
              </a:r>
              <a:r>
                <a:rPr lang="ko-KR" altLang="en-US" sz="1800" dirty="0" smtClean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농업기계신고관리시스템 회원가입</a:t>
              </a:r>
              <a:r>
                <a:rPr lang="en-US" altLang="ko-KR" sz="1800" dirty="0" smtClean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(1/3)</a:t>
              </a:r>
              <a:endParaRPr lang="ko-KR" altLang="en-US" sz="18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endParaRPr>
            </a:p>
          </p:txBody>
        </p:sp>
        <p:pic>
          <p:nvPicPr>
            <p:cNvPr id="45" name="Picture 1" descr="\\Mk-newpc\옥빈 맥 공유\디자인앤피티\발표용psd\1.png">
              <a:extLst>
                <a:ext uri="{FF2B5EF4-FFF2-40B4-BE49-F238E27FC236}">
                  <a16:creationId xmlns="" xmlns:a16="http://schemas.microsoft.com/office/drawing/2014/main" id="{408C125A-CB61-48F6-B033-59C63C0E0A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96" t="12292" r="2800" b="80139"/>
            <a:stretch>
              <a:fillRect/>
            </a:stretch>
          </p:blipFill>
          <p:spPr bwMode="auto">
            <a:xfrm flipH="1">
              <a:off x="2143757" y="1340530"/>
              <a:ext cx="576619" cy="327393"/>
            </a:xfrm>
            <a:prstGeom prst="round2SameRect">
              <a:avLst>
                <a:gd name="adj1" fmla="val 0"/>
                <a:gd name="adj2" fmla="val 0"/>
              </a:avLst>
            </a:prstGeom>
            <a:noFill/>
          </p:spPr>
        </p:pic>
      </p:grpSp>
      <p:sp>
        <p:nvSpPr>
          <p:cNvPr id="4" name="직사각형 3"/>
          <p:cNvSpPr/>
          <p:nvPr/>
        </p:nvSpPr>
        <p:spPr>
          <a:xfrm>
            <a:off x="449263" y="6588149"/>
            <a:ext cx="1084418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①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 “</a:t>
            </a:r>
            <a:r>
              <a:rPr lang="ko-KR" altLang="en-US" sz="1400" dirty="0">
                <a:latin typeface="KoPub돋움체 Medium" panose="020B0600000101010101" charset="-127"/>
                <a:ea typeface="KoPub돋움체 Medium" panose="020B0600000101010101" charset="-127"/>
              </a:rPr>
              <a:t>농업사업 업무처리창구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”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를 </a:t>
            </a:r>
            <a:r>
              <a:rPr lang="ko-KR" altLang="en-US" sz="1400" dirty="0">
                <a:latin typeface="KoPub돋움체 Medium" panose="020B0600000101010101" charset="-127"/>
                <a:ea typeface="KoPub돋움체 Medium" panose="020B0600000101010101" charset="-127"/>
              </a:rPr>
              <a:t>선택한 뒤 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“</a:t>
            </a:r>
            <a:r>
              <a:rPr lang="ko-KR" altLang="en-US" sz="1400" dirty="0">
                <a:latin typeface="KoPub돋움체 Medium" panose="020B0600000101010101" charset="-127"/>
                <a:ea typeface="KoPub돋움체 Medium" panose="020B0600000101010101" charset="-127"/>
              </a:rPr>
              <a:t>신규 담당자 신청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” </a:t>
            </a:r>
            <a:r>
              <a:rPr lang="ko-KR" altLang="en-US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을 클릭하여 회원가입 상세화면으로 이동한다</a:t>
            </a:r>
            <a:r>
              <a:rPr lang="en-US" altLang="ko-KR" sz="1400" dirty="0" smtClean="0">
                <a:latin typeface="KoPub돋움체 Medium" panose="020B0600000101010101" charset="-127"/>
                <a:ea typeface="KoPub돋움체 Medium" panose="020B0600000101010101" charset="-127"/>
              </a:rPr>
              <a:t>.</a:t>
            </a:r>
            <a:endParaRPr lang="en-US" altLang="ko-KR" sz="1400" dirty="0">
              <a:latin typeface="KoPub돋움체 Medium" panose="020B0600000101010101" charset="-127"/>
              <a:ea typeface="KoPub돋움체 Medium" panose="020B0600000101010101" charset="-127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7395" y="2123653"/>
            <a:ext cx="5904656" cy="4334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407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테마">
  <a:themeElements>
    <a:clrScheme name="행안부-공유자원">
      <a:dk1>
        <a:sysClr val="windowText" lastClr="000000"/>
      </a:dk1>
      <a:lt1>
        <a:sysClr val="window" lastClr="FFFFFF"/>
      </a:lt1>
      <a:dk2>
        <a:srgbClr val="0056A2"/>
      </a:dk2>
      <a:lt2>
        <a:srgbClr val="EEECE1"/>
      </a:lt2>
      <a:accent1>
        <a:srgbClr val="009FF4"/>
      </a:accent1>
      <a:accent2>
        <a:srgbClr val="8DC73F"/>
      </a:accent2>
      <a:accent3>
        <a:srgbClr val="E03959"/>
      </a:accent3>
      <a:accent4>
        <a:srgbClr val="FFBD29"/>
      </a:accent4>
      <a:accent5>
        <a:srgbClr val="FC750A"/>
      </a:accent5>
      <a:accent6>
        <a:srgbClr val="5E9DD1"/>
      </a:accent6>
      <a:hlink>
        <a:srgbClr val="0000FF"/>
      </a:hlink>
      <a:folHlink>
        <a:srgbClr val="800080"/>
      </a:folHlink>
    </a:clrScheme>
    <a:fontScheme name="제안PT기획_박영수">
      <a:majorFont>
        <a:latin typeface="HY헤드라인M"/>
        <a:ea typeface="HY헤드라인M"/>
        <a:cs typeface=""/>
      </a:majorFont>
      <a:minorFont>
        <a:latin typeface="돋움"/>
        <a:ea typeface="돋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3175">
          <a:solidFill>
            <a:schemeClr val="tx1">
              <a:lumMod val="85000"/>
              <a:lumOff val="15000"/>
            </a:schemeClr>
          </a:solidFill>
        </a:ln>
      </a:spPr>
      <a:bodyPr wrap="square" lIns="36000" tIns="36000" rIns="36000" bIns="36000" rtlCol="0" anchor="t"/>
      <a:lstStyle>
        <a:defPPr>
          <a:defRPr sz="1400" dirty="0" smtClean="0">
            <a:solidFill>
              <a:schemeClr val="tx1"/>
            </a:solidFill>
            <a:latin typeface="+mn-ea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noFill/>
        <a:ln w="12700">
          <a:solidFill>
            <a:srgbClr val="737C8D"/>
          </a:solidFill>
          <a:headEnd type="none" w="med" len="med"/>
          <a:tailEnd type="none" w="med" len="med"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lnDef>
    <a:txDef>
      <a:spPr>
        <a:noFill/>
      </a:spPr>
      <a:bodyPr wrap="none" lIns="18000" tIns="18000" rIns="18000" bIns="18000" rtlCol="0">
        <a:spAutoFit/>
      </a:bodyPr>
      <a:lstStyle>
        <a:defPPr>
          <a:defRPr sz="14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83080</TotalTime>
  <Words>1780</Words>
  <Application>Microsoft Office PowerPoint</Application>
  <PresentationFormat>사용자 지정</PresentationFormat>
  <Paragraphs>296</Paragraphs>
  <Slides>24</Slides>
  <Notes>24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24</vt:i4>
      </vt:variant>
    </vt:vector>
  </HeadingPairs>
  <TitlesOfParts>
    <vt:vector size="35" baseType="lpstr">
      <vt:lpstr>돋움</vt:lpstr>
      <vt:lpstr>HY동녘B</vt:lpstr>
      <vt:lpstr>KoPub돋움체 Bold</vt:lpstr>
      <vt:lpstr>함초롬바탕</vt:lpstr>
      <vt:lpstr>맑은 고딕</vt:lpstr>
      <vt:lpstr>KoPubWorld돋움체 Medium</vt:lpstr>
      <vt:lpstr>KoPub바탕체 Bold</vt:lpstr>
      <vt:lpstr>KoPub돋움체 Medium</vt:lpstr>
      <vt:lpstr>Arial</vt:lpstr>
      <vt:lpstr>HY헤드라인M</vt:lpstr>
      <vt:lpstr>1_Office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2023년 농림사업정보시스템 운영 및 유지관리</dc:title>
  <dc:creator>RHLee</dc:creator>
  <cp:lastModifiedBy>ADMIN</cp:lastModifiedBy>
  <cp:revision>5410</cp:revision>
  <cp:lastPrinted>2023-08-07T01:15:04Z</cp:lastPrinted>
  <dcterms:created xsi:type="dcterms:W3CDTF">2013-01-08T04:42:26Z</dcterms:created>
  <dcterms:modified xsi:type="dcterms:W3CDTF">2024-02-16T07:48:45Z</dcterms:modified>
</cp:coreProperties>
</file>